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notesSlides/notesSlide34.xml" ContentType="application/vnd.openxmlformats-officedocument.presentationml.notesSlide+xml"/>
  <Override PartName="/ppt/tags/tag9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749" r:id="rId3"/>
    <p:sldId id="741" r:id="rId4"/>
    <p:sldId id="742" r:id="rId5"/>
    <p:sldId id="743" r:id="rId6"/>
    <p:sldId id="744" r:id="rId7"/>
    <p:sldId id="745" r:id="rId8"/>
    <p:sldId id="759" r:id="rId9"/>
    <p:sldId id="683" r:id="rId10"/>
    <p:sldId id="760" r:id="rId11"/>
    <p:sldId id="761" r:id="rId12"/>
    <p:sldId id="785" r:id="rId13"/>
    <p:sldId id="762" r:id="rId14"/>
    <p:sldId id="763" r:id="rId15"/>
    <p:sldId id="764" r:id="rId16"/>
    <p:sldId id="765" r:id="rId17"/>
    <p:sldId id="766" r:id="rId18"/>
    <p:sldId id="790" r:id="rId19"/>
    <p:sldId id="791" r:id="rId20"/>
    <p:sldId id="767" r:id="rId21"/>
    <p:sldId id="775" r:id="rId22"/>
    <p:sldId id="777" r:id="rId23"/>
    <p:sldId id="778" r:id="rId24"/>
    <p:sldId id="776" r:id="rId25"/>
    <p:sldId id="779" r:id="rId26"/>
    <p:sldId id="780" r:id="rId27"/>
    <p:sldId id="781" r:id="rId28"/>
    <p:sldId id="782" r:id="rId29"/>
    <p:sldId id="783" r:id="rId30"/>
    <p:sldId id="786" r:id="rId31"/>
    <p:sldId id="691" r:id="rId32"/>
    <p:sldId id="712" r:id="rId33"/>
    <p:sldId id="714" r:id="rId34"/>
    <p:sldId id="715" r:id="rId35"/>
    <p:sldId id="787" r:id="rId36"/>
    <p:sldId id="788" r:id="rId37"/>
    <p:sldId id="792" r:id="rId38"/>
    <p:sldId id="793" r:id="rId39"/>
    <p:sldId id="789" r:id="rId40"/>
    <p:sldId id="753" r:id="rId41"/>
    <p:sldId id="794" r:id="rId42"/>
    <p:sldId id="752" r:id="rId43"/>
    <p:sldId id="754" r:id="rId44"/>
    <p:sldId id="750" r:id="rId45"/>
    <p:sldId id="638" r:id="rId46"/>
    <p:sldId id="751" r:id="rId47"/>
    <p:sldId id="724" r:id="rId48"/>
    <p:sldId id="725" r:id="rId49"/>
    <p:sldId id="756" r:id="rId50"/>
    <p:sldId id="757" r:id="rId51"/>
    <p:sldId id="589" r:id="rId52"/>
    <p:sldId id="758" r:id="rId53"/>
    <p:sldId id="800" r:id="rId54"/>
    <p:sldId id="795" r:id="rId55"/>
    <p:sldId id="796" r:id="rId56"/>
    <p:sldId id="797" r:id="rId57"/>
    <p:sldId id="798" r:id="rId58"/>
    <p:sldId id="799" r:id="rId59"/>
    <p:sldId id="801" r:id="rId60"/>
    <p:sldId id="773" r:id="rId61"/>
    <p:sldId id="668" r:id="rId62"/>
  </p:sldIdLst>
  <p:sldSz cx="9144000" cy="6858000" type="screen4x3"/>
  <p:notesSz cx="10234613" cy="7099300"/>
  <p:custDataLst>
    <p:tags r:id="rId65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78" autoAdjust="0"/>
    <p:restoredTop sz="94660"/>
  </p:normalViewPr>
  <p:slideViewPr>
    <p:cSldViewPr>
      <p:cViewPr varScale="1">
        <p:scale>
          <a:sx n="105" d="100"/>
          <a:sy n="105" d="100"/>
        </p:scale>
        <p:origin x="20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98CFB1-E83B-4920-B04A-8794B67AECA0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9D51FF-8772-4757-8F0C-C234916725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276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6A733D3-8AB2-4CD4-93B7-3BDF304AAA29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3400"/>
            <a:ext cx="3548063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2350" y="3371850"/>
            <a:ext cx="8189913" cy="3194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C6439A-A1E3-454C-9429-766303ECCA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835AA7-8BE7-4EAE-8D67-BA06D96011F8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3705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6690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1550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38186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04202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Jako vyučující znám vlastnosti písemných testů (a jednotlivých otázek/položek) (index obtížnosti, diskriminančí index, konzistence testu, opakovatelnost, validita, ...)
https://www.polleverywhere.com/multiple_choice_polls/i5RXoAnnHGJAFqxgo6STi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122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41780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27345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45281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369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Zkušenost s distančním zkoušením:
https://www.polleverywhere.com/multiple_choice_polls/xULDHerAeqXLzpfRKLaX2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984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02695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21146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39251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38283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23863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8624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Domnívám se, že distanční zkoušení je pro studenty v porovnání s prezenčním zkoušením:
https://www.polleverywhere.com/multiple_choice_polls/eNBhEvoPWTjeF9wbpXSLo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649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13909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51031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79895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42300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Všichni zkoušející našeho pracoviště používají stejná a transparentní měřítka (např. výstupy učení) a shodují se na nich:
https://www.polleverywhere.com/multiple_choice_polls/77WSiVtTL7IsbQ6BgtLwQ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831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Studenti v mém předmětu jsou přesně seznámeni s tím, co je u zkoušky čeká
https://www.polleverywhere.com/multiple_choice_polls/22YbiIrnEuuuxjm2oxPgj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48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83003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81443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48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V oboru, v němž působím, si dokáži představit distanční zkoušení jako dostačující formu ke garantování kompetencí absolventa mého předmětu:
https://www.polleverywhere.com/multiple_choice_polls/ucm5qqCkDo4y7qf02Byz3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532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86657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695295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407098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E5403-9D4F-4127-99CE-D8E6ED2F2D0A}" type="slidenum">
              <a:rPr lang="cs-CZ" altLang="cs-CZ" smtClean="0"/>
              <a:pPr eaLnBrk="1" hangingPunct="1">
                <a:spcBef>
                  <a:spcPct val="0"/>
                </a:spcBef>
              </a:pPr>
              <a:t>53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851405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36835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517358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212472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3829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7382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V období distanční výuky jsme toho v našem oboru zvládli studenty naučit (v porovnání s předchozí prezenční výukou):
https://www.polleverywhere.com/multiple_choice_polls/8dICqgx47ZbbJqG3KE7sq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0681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59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879497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60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50159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
Poll Title: Po proběhlé distanční výuce se chystáte nároky u zkoušky
https://www.polleverywhere.com/multiple_choice_polls/gMkEc532kFWxVhigtY9sa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6439A-A1E3-454C-9429-766303ECCA2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58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2781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E55EEA-F0D5-4856-BBF7-CF20D99DF49A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5139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B673-DF7A-4483-A115-7471C76AF5E8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5B3B-892F-49DD-BE87-A5A06A9AA6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88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EDF90-B2F7-4AD5-8DC9-9494A7FABEE4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2E0C1-0308-4705-8F9A-1AE87EA7C1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29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75E27-D534-4FBE-8240-396A8372B06D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85B3C-E487-4565-8FF2-498D217727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88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4279-FF19-448B-A695-00C8080AFA69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EA327-B9FD-4A32-8B45-CFB3805FD7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9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3D914-DC2F-44ED-AF9A-E524B82D1F2A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856D9-2CA4-4355-9668-3AFB3FAA1A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52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6F10D-5D50-42DE-A1C6-D65D82937A8E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E7A6-7C7A-4049-B204-72BF718A1B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2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90D4A-E5DA-4E6D-92F9-7B95D569DB4E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C4B72-25FF-402B-85DC-DDD12DAF1B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1504-87CA-4564-AB3B-ABE83E0FB9D5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3E226-17BA-4C96-9F31-400EBC3022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5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60CB8-D5E2-4333-B7C9-710F7C2A235F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3B8F8-8D9B-40D9-B798-AA09EA9DF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09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355DE-C54D-49FC-B0D9-5F9A1E4DE6E1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538B0-586F-4994-B3DA-E47C657E8B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94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8A2B5-5625-4C01-A827-73E790CFF52E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48C77-7362-4659-9D2B-C8A4A8005C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58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C85723-9354-44EE-8814-354D554F79E5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5E58D8-A501-4C09-B2F9-A75AA7201F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ollev.com/histologiepl00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hyperlink" Target="https://pollev.com/histologiepl007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hyperlink" Target="https://pollev.com/histologiepl007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1.pn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hyperlink" Target="https://pollev.com/histologiepl007" TargetMode="Externa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66563" y="3232582"/>
            <a:ext cx="87979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cs-CZ" sz="2800" b="1" dirty="0" smtClean="0">
                <a:solidFill>
                  <a:srgbClr val="007BAD"/>
                </a:solidFill>
                <a:latin typeface="Arial" charset="0"/>
              </a:rPr>
              <a:t>Distanční zkoušení na UK – férově a efektivně</a:t>
            </a:r>
          </a:p>
          <a:p>
            <a:pPr algn="ctr">
              <a:buFont typeface="Arial" charset="0"/>
              <a:buNone/>
            </a:pPr>
            <a:endParaRPr lang="cs-CZ" sz="500" b="1" dirty="0" smtClean="0">
              <a:solidFill>
                <a:schemeClr val="accent4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r>
              <a:rPr lang="cs-CZ" sz="2800" b="1" dirty="0" smtClean="0">
                <a:solidFill>
                  <a:schemeClr val="accent4"/>
                </a:solidFill>
                <a:latin typeface="Arial" charset="0"/>
              </a:rPr>
              <a:t>Sdílení dosavadních zkušeností</a:t>
            </a:r>
          </a:p>
          <a:p>
            <a:pPr algn="ctr">
              <a:buFont typeface="Arial" charset="0"/>
              <a:buNone/>
            </a:pPr>
            <a:r>
              <a:rPr lang="cs-CZ" sz="2800" b="1" dirty="0" smtClean="0">
                <a:solidFill>
                  <a:schemeClr val="accent4"/>
                </a:solidFill>
                <a:latin typeface="Arial" charset="0"/>
              </a:rPr>
              <a:t>Příprava na zkoušení v tomto semestru</a:t>
            </a:r>
          </a:p>
          <a:p>
            <a:pPr algn="ctr">
              <a:buFont typeface="Arial" charset="0"/>
              <a:buNone/>
            </a:pPr>
            <a:r>
              <a:rPr lang="cs-CZ" sz="2800" b="1" dirty="0" smtClean="0">
                <a:solidFill>
                  <a:schemeClr val="accent4"/>
                </a:solidFill>
                <a:latin typeface="Arial" charset="0"/>
              </a:rPr>
              <a:t>Přizpůsobit výuku? Pokud ano, jak?</a:t>
            </a:r>
            <a:endParaRPr lang="cs-CZ" sz="2800" b="1" dirty="0">
              <a:solidFill>
                <a:schemeClr val="accent4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endParaRPr lang="cs-CZ" altLang="cs-CZ" sz="2800" b="1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66563" y="5445472"/>
            <a:ext cx="886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Zbyněk Tonar</a:t>
            </a:r>
            <a:endParaRPr lang="cs-CZ" altLang="cs-CZ" sz="2400" dirty="0">
              <a:solidFill>
                <a:srgbClr val="585857"/>
              </a:solidFill>
              <a:latin typeface="Arial" charset="0"/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382463" y="6012381"/>
            <a:ext cx="85820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cs-CZ" altLang="cs-CZ" sz="1800" dirty="0"/>
              <a:t>Ústav histologie a embryologie a Laboratoř kvantitativní histologie Biomedicínského centra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Lékařská fakulta v Plzni, Univerzita Karlova</a:t>
            </a:r>
            <a:endParaRPr lang="en-US" altLang="cs-CZ" sz="180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17462" y="6012381"/>
            <a:ext cx="91090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ovéPole 1"/>
          <p:cNvSpPr txBox="1">
            <a:spLocks noChangeArrowheads="1"/>
          </p:cNvSpPr>
          <p:nvPr/>
        </p:nvSpPr>
        <p:spPr bwMode="auto">
          <a:xfrm>
            <a:off x="251520" y="321402"/>
            <a:ext cx="228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CCŽV UK – 26.11.2020</a:t>
            </a:r>
            <a:endParaRPr lang="cs-CZ" altLang="cs-CZ" sz="1800" b="1" dirty="0"/>
          </a:p>
        </p:txBody>
      </p:sp>
      <p:pic>
        <p:nvPicPr>
          <p:cNvPr id="1026" name="Picture 2" descr="Lékařská fakulta v Plz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41" y="254256"/>
            <a:ext cx="3326747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88" y="942923"/>
            <a:ext cx="1440160" cy="201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Z:\dokumenty\Vyuka\memorix_histologie\mikrofotografie\filtered\IV. 1. Kardiovaskulární systém (Balko)\zila_DK\hluboka_zila_DK_verhoeff_zeltrichrom_10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86" y="958162"/>
            <a:ext cx="2695347" cy="20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Z:\dokumenty\Vyuka\memorix_histologie\mikrofotografie\filtered\IV. 1. Kardiovaskulární systém (Balko)\srdce\myokard_lipofuscin_40x_podruh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9563"/>
            <a:ext cx="2312391" cy="17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4968552" cy="54666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42" y="1268760"/>
            <a:ext cx="4216854" cy="53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33" y="846138"/>
            <a:ext cx="8559508" cy="54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346745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Filozofie PC testů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23664" y="1052736"/>
            <a:ext cx="8304173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otevřené, zveřejněné </a:t>
            </a:r>
            <a:r>
              <a:rPr lang="cs-CZ" sz="2400" dirty="0" smtClean="0"/>
              <a:t>včetně klíče</a:t>
            </a:r>
          </a:p>
          <a:p>
            <a:pPr marL="742950" lvl="1" indent="-285750">
              <a:lnSpc>
                <a:spcPts val="33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cs-CZ" sz="2400" dirty="0" smtClean="0">
                <a:latin typeface="+mn-lt"/>
                <a:cs typeface="+mn-cs"/>
              </a:rPr>
              <a:t>zkoušíme jen </a:t>
            </a:r>
            <a:r>
              <a:rPr lang="cs-CZ" sz="2400" dirty="0">
                <a:latin typeface="+mn-lt"/>
                <a:cs typeface="+mn-cs"/>
              </a:rPr>
              <a:t>to, co je </a:t>
            </a:r>
            <a:r>
              <a:rPr lang="cs-CZ" sz="2400" b="1" dirty="0">
                <a:latin typeface="+mn-lt"/>
                <a:cs typeface="+mn-cs"/>
              </a:rPr>
              <a:t>důležité</a:t>
            </a:r>
          </a:p>
          <a:p>
            <a:pPr marL="742950" lvl="1" indent="-285750">
              <a:lnSpc>
                <a:spcPts val="33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cs-CZ" sz="2400" dirty="0">
                <a:latin typeface="+mn-lt"/>
                <a:cs typeface="+mn-cs"/>
              </a:rPr>
              <a:t>co je </a:t>
            </a:r>
            <a:r>
              <a:rPr lang="cs-CZ" sz="2400" b="1" dirty="0">
                <a:latin typeface="+mn-lt"/>
                <a:cs typeface="+mn-cs"/>
              </a:rPr>
              <a:t>důležité</a:t>
            </a:r>
            <a:r>
              <a:rPr lang="cs-CZ" sz="2400" dirty="0">
                <a:latin typeface="+mn-lt"/>
                <a:cs typeface="+mn-cs"/>
              </a:rPr>
              <a:t>, </a:t>
            </a:r>
            <a:r>
              <a:rPr lang="cs-CZ" sz="2400" b="1" dirty="0">
                <a:latin typeface="+mn-lt"/>
                <a:cs typeface="+mn-cs"/>
              </a:rPr>
              <a:t>nemůže být tajné</a:t>
            </a:r>
            <a:r>
              <a:rPr lang="cs-CZ" sz="2400" dirty="0">
                <a:latin typeface="+mn-lt"/>
                <a:cs typeface="+mn-cs"/>
              </a:rPr>
              <a:t> (alespoň </a:t>
            </a:r>
            <a:r>
              <a:rPr lang="cs-CZ" sz="2400" dirty="0" smtClean="0">
                <a:latin typeface="+mn-lt"/>
                <a:cs typeface="+mn-cs"/>
              </a:rPr>
              <a:t>ne v </a:t>
            </a:r>
            <a:r>
              <a:rPr lang="cs-CZ" sz="2400" dirty="0">
                <a:latin typeface="+mn-lt"/>
                <a:cs typeface="+mn-cs"/>
              </a:rPr>
              <a:t>medicíně)</a:t>
            </a:r>
          </a:p>
          <a:p>
            <a:pPr marL="742950" lvl="1" indent="-285750">
              <a:lnSpc>
                <a:spcPts val="33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cs-CZ" sz="2400" dirty="0">
                <a:latin typeface="+mn-lt"/>
                <a:cs typeface="+mn-cs"/>
              </a:rPr>
              <a:t>co </a:t>
            </a:r>
            <a:r>
              <a:rPr lang="cs-CZ" sz="2400" b="1" dirty="0">
                <a:latin typeface="+mn-lt"/>
                <a:cs typeface="+mn-cs"/>
              </a:rPr>
              <a:t>není důležité</a:t>
            </a:r>
            <a:r>
              <a:rPr lang="cs-CZ" sz="2400" dirty="0">
                <a:latin typeface="+mn-lt"/>
                <a:cs typeface="+mn-cs"/>
              </a:rPr>
              <a:t>, </a:t>
            </a:r>
            <a:r>
              <a:rPr lang="cs-CZ" sz="2400" b="1" dirty="0">
                <a:latin typeface="+mn-lt"/>
                <a:cs typeface="+mn-cs"/>
              </a:rPr>
              <a:t>není </a:t>
            </a:r>
            <a:r>
              <a:rPr lang="cs-CZ" sz="2400" dirty="0">
                <a:latin typeface="+mn-lt"/>
                <a:cs typeface="+mn-cs"/>
              </a:rPr>
              <a:t>podkladem pro </a:t>
            </a:r>
            <a:r>
              <a:rPr lang="cs-CZ" sz="2400" b="1" dirty="0">
                <a:latin typeface="+mn-lt"/>
                <a:cs typeface="+mn-cs"/>
              </a:rPr>
              <a:t>známkování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vysoká náročnost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přesto</a:t>
            </a:r>
            <a:r>
              <a:rPr lang="cs-CZ" sz="2400" b="1" dirty="0" smtClean="0"/>
              <a:t> musejí být splnitelné bez podvádění!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vstupní „filtr“ do komplexní zkoušky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při neúspěchu ztráta </a:t>
            </a:r>
            <a:r>
              <a:rPr lang="cs-CZ" sz="2400" b="1" dirty="0" smtClean="0"/>
              <a:t>termínu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620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Sestavení a zkvalitnění testů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131788"/>
            <a:ext cx="8075240" cy="532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</a:rPr>
              <a:t>analýza testu jako takového: rozsah, validita, spolehlivost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</a:rPr>
              <a:t>analýza jednotlivých otázek, hledání a náhrada nevyhovujících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</a:rPr>
              <a:t>položek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27" y="3792562"/>
            <a:ext cx="3007190" cy="225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Výsledek obrázku pro štuka vejražka testován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97" y="3245169"/>
            <a:ext cx="235828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2" y="3456586"/>
            <a:ext cx="2332577" cy="34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7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Zkvalitnění vstupního testu analýzou výsledků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567528" cy="398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1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9263" y="5085184"/>
            <a:ext cx="8747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Cronbachovo</a:t>
            </a:r>
            <a:r>
              <a:rPr lang="cs-CZ" b="1" dirty="0" smtClean="0"/>
              <a:t> alfa: </a:t>
            </a:r>
            <a:r>
              <a:rPr lang="cs-CZ" dirty="0" smtClean="0"/>
              <a:t>kdybychom test rozdělili na menší části, jak by jejich výsledky mezi sebou korelovaly? Žádoucí je cca 0,8.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cs-CZ" dirty="0" smtClean="0"/>
              <a:t>pokud &gt; 0,8, pak lze vyškrtat otázky; </a:t>
            </a:r>
            <a:r>
              <a:rPr lang="cs-CZ" b="1" dirty="0" smtClean="0"/>
              <a:t>další přidávání už nepřináší informaci </a:t>
            </a:r>
            <a:r>
              <a:rPr lang="cs-CZ" dirty="0" smtClean="0"/>
              <a:t>(typicky chceme 20-40 otázek)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cs-CZ" dirty="0" smtClean="0"/>
              <a:t>pokud &lt; 0,8, pak patrně </a:t>
            </a:r>
            <a:r>
              <a:rPr lang="cs-CZ" b="1" dirty="0" smtClean="0"/>
              <a:t>zkoušíme více oblastí současně; chceme to?</a:t>
            </a:r>
            <a:endParaRPr lang="cs-CZ" b="1" dirty="0"/>
          </a:p>
        </p:txBody>
      </p:sp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Zkvalitnění vstupního testu analýzou výsledků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9" name="Obrázek 8"/>
          <p:cNvPicPr/>
          <p:nvPr/>
        </p:nvPicPr>
        <p:blipFill>
          <a:blip r:embed="rId4"/>
          <a:stretch>
            <a:fillRect/>
          </a:stretch>
        </p:blipFill>
        <p:spPr>
          <a:xfrm>
            <a:off x="395536" y="980728"/>
            <a:ext cx="7848872" cy="39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Položková analýza aneb najdi špatnou otázku!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8717" y="4615968"/>
            <a:ext cx="8369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Index obtížnosti </a:t>
            </a:r>
            <a:r>
              <a:rPr lang="cs-CZ" dirty="0" smtClean="0"/>
              <a:t>(</a:t>
            </a:r>
            <a:r>
              <a:rPr lang="cs-CZ" dirty="0" err="1" smtClean="0"/>
              <a:t>facility</a:t>
            </a:r>
            <a:r>
              <a:rPr lang="cs-CZ" dirty="0" smtClean="0"/>
              <a:t> index): Procento studentů, kteří odpovídají správně. </a:t>
            </a:r>
            <a:r>
              <a:rPr lang="cs-CZ" dirty="0"/>
              <a:t>Je příliš nízký či vysoký? Je to naším záměrem?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Diskriminační index:</a:t>
            </a:r>
            <a:r>
              <a:rPr lang="cs-CZ" dirty="0" smtClean="0"/>
              <a:t> korelace mezi skóre dané otázky a testu jako celku. Tj. rozlišuje otázka mezi dobrými a špatnými studenty? Pozor na nízké či záporné hodnoty!</a:t>
            </a:r>
          </a:p>
          <a:p>
            <a:pPr algn="ctr"/>
            <a:r>
              <a:rPr lang="cs-CZ" sz="2400" dirty="0" smtClean="0"/>
              <a:t>Analýzu nelze nahradit odbornou oponenturou testu.</a:t>
            </a:r>
          </a:p>
          <a:p>
            <a:pPr algn="ctr"/>
            <a:r>
              <a:rPr lang="cs-CZ" sz="2400" dirty="0" smtClean="0"/>
              <a:t>Pozor na „slepou skvrnu expertů“.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457201" y="980728"/>
            <a:ext cx="7067128" cy="3600400"/>
            <a:chOff x="457200" y="980728"/>
            <a:chExt cx="7814767" cy="4284270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980728"/>
              <a:ext cx="7814767" cy="428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Šipka nahoru 5"/>
            <p:cNvSpPr/>
            <p:nvPr/>
          </p:nvSpPr>
          <p:spPr>
            <a:xfrm>
              <a:off x="1869604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Šipka nahoru 11"/>
            <p:cNvSpPr/>
            <p:nvPr/>
          </p:nvSpPr>
          <p:spPr>
            <a:xfrm>
              <a:off x="291581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nahoru 12"/>
            <p:cNvSpPr/>
            <p:nvPr/>
          </p:nvSpPr>
          <p:spPr>
            <a:xfrm>
              <a:off x="437502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nahoru 15"/>
            <p:cNvSpPr/>
            <p:nvPr/>
          </p:nvSpPr>
          <p:spPr>
            <a:xfrm>
              <a:off x="471601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Šipka nahoru 16"/>
            <p:cNvSpPr/>
            <p:nvPr/>
          </p:nvSpPr>
          <p:spPr>
            <a:xfrm>
              <a:off x="507605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Šipka nahoru 17"/>
            <p:cNvSpPr/>
            <p:nvPr/>
          </p:nvSpPr>
          <p:spPr>
            <a:xfrm>
              <a:off x="543609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Šipka nahoru 18"/>
            <p:cNvSpPr/>
            <p:nvPr/>
          </p:nvSpPr>
          <p:spPr>
            <a:xfrm>
              <a:off x="579613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Šipka nahoru 19"/>
            <p:cNvSpPr/>
            <p:nvPr/>
          </p:nvSpPr>
          <p:spPr>
            <a:xfrm>
              <a:off x="6156176" y="4797152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Šipka nahoru 20"/>
            <p:cNvSpPr/>
            <p:nvPr/>
          </p:nvSpPr>
          <p:spPr>
            <a:xfrm>
              <a:off x="3285381" y="4806677"/>
              <a:ext cx="7200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116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Položková analýza aneb najdi špatnou otázku!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8717" y="4615968"/>
            <a:ext cx="8369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Index obtížnosti </a:t>
            </a:r>
            <a:r>
              <a:rPr lang="cs-CZ" dirty="0" smtClean="0"/>
              <a:t>(</a:t>
            </a:r>
            <a:r>
              <a:rPr lang="cs-CZ" dirty="0" err="1" smtClean="0"/>
              <a:t>facility</a:t>
            </a:r>
            <a:r>
              <a:rPr lang="cs-CZ" dirty="0" smtClean="0"/>
              <a:t> index): Procento studentů, kteří odpovídají správně.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Diskriminační index:</a:t>
            </a:r>
            <a:r>
              <a:rPr lang="cs-CZ" dirty="0" smtClean="0"/>
              <a:t> korelace mezi skóre dané otázky a testu jako celku. Tj. rozlišuje otázka mezi dobrými a špatnými studenty? Pozor na nízké či záporné hodnoty!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sz="2400" dirty="0" smtClean="0"/>
              <a:t>Analýzu nelze nahradit jen odbornou oponenturou testu.</a:t>
            </a:r>
          </a:p>
          <a:p>
            <a:r>
              <a:rPr lang="cs-CZ" sz="2400" dirty="0" smtClean="0"/>
              <a:t>Pozor na „slepou skvrnu expertů“.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6033864" cy="355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7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451350"/>
            <a:ext cx="8435975" cy="1944688"/>
          </a:xfrm>
        </p:spPr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AutoNum type="alphaUcPeriod"/>
            </a:pPr>
            <a:r>
              <a:rPr lang="cs-CZ" altLang="cs-CZ" sz="2000" smtClean="0"/>
              <a:t>B-lymfocyty</a:t>
            </a:r>
          </a:p>
          <a:p>
            <a:pPr marL="514350" indent="-514350" eaLnBrk="1" hangingPunct="1">
              <a:buFont typeface="Arial" panose="020B0604020202020204" pitchFamily="34" charset="0"/>
              <a:buAutoNum type="alphaUcPeriod"/>
            </a:pPr>
            <a:r>
              <a:rPr lang="cs-CZ" altLang="cs-CZ" sz="2000" smtClean="0"/>
              <a:t>CD4+ buňky</a:t>
            </a:r>
          </a:p>
          <a:p>
            <a:pPr marL="514350" indent="-514350" eaLnBrk="1" hangingPunct="1">
              <a:buFont typeface="Arial" panose="020B0604020202020204" pitchFamily="34" charset="0"/>
              <a:buAutoNum type="alphaUcPeriod"/>
            </a:pPr>
            <a:r>
              <a:rPr lang="cs-CZ" altLang="cs-CZ" sz="2000" smtClean="0"/>
              <a:t>Plazmatické buňky</a:t>
            </a:r>
          </a:p>
          <a:p>
            <a:pPr marL="514350" indent="-514350" eaLnBrk="1" hangingPunct="1">
              <a:buFont typeface="Arial" panose="020B0604020202020204" pitchFamily="34" charset="0"/>
              <a:buAutoNum type="alphaUcPeriod"/>
            </a:pPr>
            <a:r>
              <a:rPr lang="cs-CZ" altLang="cs-CZ" sz="2000" smtClean="0"/>
              <a:t>Monocyty</a:t>
            </a:r>
          </a:p>
          <a:p>
            <a:pPr marL="514350" indent="-514350" eaLnBrk="1" hangingPunct="1">
              <a:buFont typeface="Arial" panose="020B0604020202020204" pitchFamily="34" charset="0"/>
              <a:buAutoNum type="alphaUcPeriod"/>
            </a:pPr>
            <a:r>
              <a:rPr lang="cs-CZ" altLang="cs-CZ" sz="2000" smtClean="0"/>
              <a:t>Žírné buňky</a:t>
            </a:r>
          </a:p>
          <a:p>
            <a:pPr marL="514350" indent="-514350" eaLnBrk="1" hangingPunct="1">
              <a:buFont typeface="Arial" panose="020B0604020202020204" pitchFamily="34" charset="0"/>
              <a:buAutoNum type="alphaUcPeriod"/>
            </a:pPr>
            <a:endParaRPr lang="cs-CZ" altLang="cs-CZ" sz="2000" smtClean="0"/>
          </a:p>
        </p:txBody>
      </p:sp>
      <p:pic>
        <p:nvPicPr>
          <p:cNvPr id="138243" name="Picture 4" descr="Z:\dokumenty\Vyuka\Sarah_Leupen\IFAT_c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1" y="1054979"/>
            <a:ext cx="723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28043" y="1072356"/>
            <a:ext cx="813593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kern="0" dirty="0" smtClean="0"/>
              <a:t>Které buňky budou chybět u pacientů s vrozenou agenezí tohoto orgánu?</a:t>
            </a:r>
          </a:p>
        </p:txBody>
      </p:sp>
      <p:pic>
        <p:nvPicPr>
          <p:cNvPr id="138245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83544"/>
            <a:ext cx="5519738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/>
          </p:cNvSpPr>
          <p:nvPr/>
        </p:nvSpPr>
        <p:spPr bwMode="auto">
          <a:xfrm>
            <a:off x="323181" y="521469"/>
            <a:ext cx="8380489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007BAD"/>
                </a:solidFill>
                <a:latin typeface="Arial" charset="0"/>
              </a:rPr>
              <a:t>Budování databáze SBA otázek, nejlépe „konceptuálních“</a:t>
            </a:r>
            <a:endParaRPr lang="cs-CZ" altLang="cs-CZ" sz="24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7BA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2656"/>
            <a:ext cx="8135937" cy="1295400"/>
          </a:xfrm>
        </p:spPr>
        <p:txBody>
          <a:bodyPr/>
          <a:lstStyle/>
          <a:p>
            <a:pPr algn="l" eaLnBrk="1" hangingPunct="1"/>
            <a:r>
              <a:rPr lang="cs-CZ" altLang="cs-CZ" sz="2400" dirty="0" smtClean="0"/>
              <a:t>22letá žena požila na oslavě velké množství alkoholu, což vedlo k dočasné ztrátě vědomí. Za 3 týdny jí podruhé vynechalo menstruační krvácení. Těhotenský test byl pozitivní. Má důvod se obávat o zdravý vývoj dítěte?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41525"/>
            <a:ext cx="8229600" cy="44116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lphaUcPeriod"/>
            </a:pPr>
            <a:r>
              <a:rPr lang="cs-CZ" altLang="cs-CZ" sz="2800" b="1" smtClean="0"/>
              <a:t>ano, protože období gastrulace je vůči vlivu alkoholu velmi citlivé</a:t>
            </a:r>
          </a:p>
          <a:p>
            <a:pPr marL="514350" indent="-514350" eaLnBrk="1" hangingPunct="1">
              <a:buFont typeface="Arial" charset="0"/>
              <a:buAutoNum type="alphaUcPeriod"/>
            </a:pPr>
            <a:r>
              <a:rPr lang="cs-CZ" altLang="cs-CZ" sz="2800" smtClean="0"/>
              <a:t>ne, protože alkohol neprochází přes bariéru trofoblastu a zárodek je před ním chráněn</a:t>
            </a:r>
          </a:p>
          <a:p>
            <a:pPr marL="514350" indent="-514350" eaLnBrk="1" hangingPunct="1">
              <a:buFont typeface="Arial" charset="0"/>
              <a:buAutoNum type="alphaUcPeriod"/>
            </a:pPr>
            <a:r>
              <a:rPr lang="cs-CZ" altLang="cs-CZ" sz="2800" smtClean="0"/>
              <a:t>ne, protože šlo pouze o jednorázové požití alkoholu; nebezpečný je až chronický abusus</a:t>
            </a:r>
          </a:p>
          <a:p>
            <a:pPr marL="514350" indent="-514350" eaLnBrk="1" hangingPunct="1">
              <a:buFont typeface="Arial" charset="0"/>
              <a:buAutoNum type="alphaUcPeriod"/>
            </a:pPr>
            <a:r>
              <a:rPr lang="cs-CZ" altLang="cs-CZ" sz="2800" smtClean="0"/>
              <a:t>ne, protože v daném vývojovém stadiu nebyl zárodek dosud vůči alkoholu vnímavý</a:t>
            </a:r>
          </a:p>
          <a:p>
            <a:pPr marL="514350" indent="-514350" eaLnBrk="1" hangingPunct="1">
              <a:buFont typeface="Arial" charset="0"/>
              <a:buAutoNum type="alphaUcPeriod"/>
            </a:pPr>
            <a:r>
              <a:rPr lang="cs-CZ" altLang="cs-CZ" sz="2800" smtClean="0"/>
              <a:t>ano, avšak abstinencí po zbytek těhotenství lze možné škodlivé důsledky napravit</a:t>
            </a:r>
          </a:p>
        </p:txBody>
      </p:sp>
      <p:pic>
        <p:nvPicPr>
          <p:cNvPr id="23556" name="Picture 4" descr="Z:\dokumenty\Vyuka\Sarah_Leupen\IFAT_c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5425"/>
            <a:ext cx="723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907704" y="5877272"/>
            <a:ext cx="8229600" cy="275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altLang="cs-CZ" kern="0" dirty="0" smtClean="0">
                <a:hlinkClick r:id="rId2"/>
              </a:rPr>
              <a:t>https://PollEv.com/histologiepl007</a:t>
            </a:r>
            <a:r>
              <a:rPr lang="cs-CZ" altLang="cs-CZ" kern="0" dirty="0" smtClean="0"/>
              <a:t>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70080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7128" y="764704"/>
            <a:ext cx="7489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Prosím o sdílení zkušeností přítomných účastníků</a:t>
            </a:r>
          </a:p>
          <a:p>
            <a:pPr algn="ctr"/>
            <a:r>
              <a:rPr lang="cs-CZ" sz="2800" b="1" dirty="0" smtClean="0"/>
              <a:t>(registraci přeskočit)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369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96" y="1052736"/>
            <a:ext cx="8639807" cy="540060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07504" y="2852936"/>
            <a:ext cx="568863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2"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Změny u kreslení schémat: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37249"/>
          <a:stretch/>
        </p:blipFill>
        <p:spPr>
          <a:xfrm>
            <a:off x="4067944" y="1268760"/>
            <a:ext cx="4869900" cy="44438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210142" y="40361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Prezenční forma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04048" y="311281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Distanční náhrada</a:t>
            </a:r>
          </a:p>
          <a:p>
            <a:r>
              <a:rPr lang="cs-CZ" dirty="0" smtClean="0"/>
              <a:t>Jednodušší, pasivnější, proto přidáno více otázek (6 místo 4, bez přípravy)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22473"/>
            <a:ext cx="3517577" cy="46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210142" y="40361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Prezenční forma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04048" y="311281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Distanční náhrada</a:t>
            </a:r>
          </a:p>
          <a:p>
            <a:r>
              <a:rPr lang="cs-CZ" dirty="0" smtClean="0"/>
              <a:t>Jednodušší, pasivnější, proto přidáno více otázek (6 místo 4, bez přípravy)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98" y="1234611"/>
            <a:ext cx="3661220" cy="48816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849" y="1422067"/>
            <a:ext cx="2642806" cy="4228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320" y="5838013"/>
            <a:ext cx="4033863" cy="9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124744"/>
            <a:ext cx="7704856" cy="54701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83768" y="548680"/>
            <a:ext cx="4333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/>
              <a:t>https://los.lf1.cuni.cz/?new</a:t>
            </a:r>
          </a:p>
        </p:txBody>
      </p:sp>
    </p:spTree>
    <p:extLst>
      <p:ext uri="{BB962C8B-B14F-4D97-AF65-F5344CB8AC3E}">
        <p14:creationId xmlns:p14="http://schemas.microsoft.com/office/powerpoint/2010/main" val="33240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96" y="1052736"/>
            <a:ext cx="8639807" cy="540060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79512" y="4005064"/>
            <a:ext cx="5688632" cy="9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/>
          </p:cNvSpPr>
          <p:nvPr/>
        </p:nvSpPr>
        <p:spPr bwMode="auto">
          <a:xfrm>
            <a:off x="457200" y="327272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3"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Změny ve zkoušení preparátů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604" y="1011621"/>
            <a:ext cx="4922766" cy="27581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399" y="3861048"/>
            <a:ext cx="5615971" cy="2768187"/>
          </a:xfrm>
          <a:prstGeom prst="rect">
            <a:avLst/>
          </a:prstGeom>
        </p:spPr>
      </p:pic>
      <p:grpSp>
        <p:nvGrpSpPr>
          <p:cNvPr id="14" name="Skupina 13"/>
          <p:cNvGrpSpPr/>
          <p:nvPr/>
        </p:nvGrpSpPr>
        <p:grpSpPr>
          <a:xfrm>
            <a:off x="2411760" y="4935083"/>
            <a:ext cx="1945010" cy="1632344"/>
            <a:chOff x="395536" y="4869160"/>
            <a:chExt cx="1945010" cy="1632344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4869160"/>
              <a:ext cx="1945010" cy="1599409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36" y="6295639"/>
              <a:ext cx="1239149" cy="205865"/>
            </a:xfrm>
            <a:prstGeom prst="rect">
              <a:avLst/>
            </a:prstGeom>
          </p:spPr>
        </p:pic>
      </p:grp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19" y="1142776"/>
            <a:ext cx="2880320" cy="384042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89511" y="38768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Prezenční forma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232801"/>
            <a:ext cx="386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Distanční náhrada</a:t>
            </a:r>
          </a:p>
          <a:p>
            <a:r>
              <a:rPr lang="cs-CZ" dirty="0" smtClean="0"/>
              <a:t>Pasivnější, naviguje učitel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59" y="5085184"/>
            <a:ext cx="1686080" cy="12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4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676797"/>
            <a:ext cx="5791288" cy="29017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4808"/>
            <a:ext cx="6306091" cy="31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96" y="1052736"/>
            <a:ext cx="8639807" cy="540060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30547" y="4653136"/>
            <a:ext cx="5688632" cy="1747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/>
          </p:cNvSpPr>
          <p:nvPr/>
        </p:nvSpPr>
        <p:spPr bwMode="auto">
          <a:xfrm>
            <a:off x="457200" y="327272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4"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Změny v ústní části zkoušky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327272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4"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Změny v ústní části zkoušky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297" y="1655066"/>
            <a:ext cx="4122074" cy="21881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914625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Rozsah beze změn. Minimální či žádná příprava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84" y="1882197"/>
            <a:ext cx="2649367" cy="35324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100" y="2924944"/>
            <a:ext cx="2790540" cy="37207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83568" y="13721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Prezenční forma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41477" y="100873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Distanční náhrada</a:t>
            </a:r>
          </a:p>
          <a:p>
            <a:r>
              <a:rPr lang="cs-CZ" dirty="0" smtClean="0"/>
              <a:t>Pasivnější, nelze srovnatelně kreslit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816" y="3648441"/>
            <a:ext cx="2259035" cy="31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6478240" cy="468052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7504" y="6365584"/>
            <a:ext cx="3696314" cy="4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altLang="cs-CZ" sz="1800" kern="0" dirty="0" smtClean="0">
                <a:hlinkClick r:id="rId5"/>
              </a:rPr>
              <a:t>https://PollEv.com/histologiepl007</a:t>
            </a:r>
            <a:r>
              <a:rPr lang="cs-CZ" altLang="cs-CZ" sz="1800" kern="0" dirty="0" smtClean="0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658"/>
            <a:ext cx="2231926" cy="22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48"/>
            <a:ext cx="5472608" cy="40436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068960"/>
            <a:ext cx="537015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7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Výstupy učení: co vyučovat a co se učit a proč?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76962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9" y="2429696"/>
            <a:ext cx="6112024" cy="414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49" y="1930038"/>
            <a:ext cx="4104778" cy="23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7524328" y="4241344"/>
            <a:ext cx="1296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https://cft.vanderbilt.edu/guides-sub-pages/blooms-taxonomy/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5536" y="980728"/>
            <a:ext cx="784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seznam splnitelných zadání, po jejichž zodpovězení jsme se studentem spokojeni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548680"/>
            <a:ext cx="83629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Výstupy učení (v našem oboru):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C00000"/>
                </a:solidFill>
                <a:latin typeface="Arial" charset="0"/>
              </a:rPr>
              <a:t>Strategie pro vytvoření:         </a:t>
            </a:r>
            <a:r>
              <a:rPr lang="cs-CZ" altLang="cs-CZ" sz="2800" dirty="0" smtClean="0">
                <a:solidFill>
                  <a:srgbClr val="0070C0"/>
                </a:solidFill>
                <a:latin typeface="Arial" charset="0"/>
              </a:rPr>
              <a:t>co bylo třeba udělat?</a:t>
            </a:r>
            <a:endParaRPr lang="cs-CZ" altLang="cs-CZ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26368" y="1196752"/>
            <a:ext cx="43204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Sepsat znalosti a dovednosti, které: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jsou nezbytné </a:t>
            </a:r>
            <a:r>
              <a:rPr lang="cs-CZ" sz="2200" dirty="0"/>
              <a:t>pro pochopení základních konceptů mikroskopické stavby </a:t>
            </a:r>
            <a:r>
              <a:rPr lang="cs-CZ" sz="2200" dirty="0" smtClean="0"/>
              <a:t>a vývoje orgánů </a:t>
            </a:r>
            <a:r>
              <a:rPr lang="cs-CZ" sz="2200" dirty="0"/>
              <a:t>lidského </a:t>
            </a:r>
            <a:r>
              <a:rPr lang="cs-CZ" sz="2200" dirty="0" smtClean="0"/>
              <a:t>těla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jsou nezbytné </a:t>
            </a:r>
            <a:r>
              <a:rPr lang="cs-CZ" sz="2200" dirty="0"/>
              <a:t>pro návaznost dalších předmětů </a:t>
            </a:r>
            <a:r>
              <a:rPr lang="cs-CZ" sz="2200" dirty="0" smtClean="0"/>
              <a:t>kurikula</a:t>
            </a: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mají praktické využití </a:t>
            </a:r>
            <a:r>
              <a:rPr lang="cs-CZ" sz="2200" dirty="0"/>
              <a:t>v </a:t>
            </a:r>
            <a:r>
              <a:rPr lang="cs-CZ" sz="2200" dirty="0" smtClean="0"/>
              <a:t>lékařství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jsou srovnatelné </a:t>
            </a:r>
            <a:r>
              <a:rPr lang="cs-CZ" sz="2200" dirty="0"/>
              <a:t>s úrovní </a:t>
            </a:r>
            <a:r>
              <a:rPr lang="cs-CZ" sz="2200" dirty="0" smtClean="0"/>
              <a:t>mezinárodních zkoušek</a:t>
            </a:r>
            <a:endParaRPr lang="cs-CZ" sz="2200" dirty="0"/>
          </a:p>
        </p:txBody>
      </p:sp>
      <p:sp>
        <p:nvSpPr>
          <p:cNvPr id="10" name="Obdélník 9"/>
          <p:cNvSpPr/>
          <p:nvPr/>
        </p:nvSpPr>
        <p:spPr>
          <a:xfrm>
            <a:off x="4746848" y="1556792"/>
            <a:ext cx="40736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hodně číst, porovnat s výukou na ostatních fakultách, získat přehled, oddělit podstatné od podružného</a:t>
            </a: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zmapovat si předcházející a navazující předměty, nechat si připomínkovat od vyučujících </a:t>
            </a:r>
            <a:r>
              <a:rPr lang="cs-CZ" sz="2200" dirty="0"/>
              <a:t>dalších </a:t>
            </a:r>
            <a:r>
              <a:rPr lang="cs-CZ" sz="2200" dirty="0" smtClean="0"/>
              <a:t>předmětů</a:t>
            </a: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vyhledat, sledovat</a:t>
            </a:r>
            <a:r>
              <a:rPr lang="cs-CZ" sz="2200" dirty="0"/>
              <a:t>, </a:t>
            </a:r>
            <a:r>
              <a:rPr lang="cs-CZ" sz="2200" dirty="0" smtClean="0"/>
              <a:t>zeptat </a:t>
            </a:r>
            <a:r>
              <a:rPr lang="cs-CZ" sz="2200" dirty="0"/>
              <a:t>se kliniků, občas </a:t>
            </a:r>
            <a:r>
              <a:rPr lang="cs-CZ" sz="2200" dirty="0" smtClean="0"/>
              <a:t>zaktualizovat</a:t>
            </a: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např.  United </a:t>
            </a:r>
            <a:r>
              <a:rPr lang="cs-CZ" sz="2200" dirty="0" err="1"/>
              <a:t>States</a:t>
            </a:r>
            <a:r>
              <a:rPr lang="cs-CZ" sz="2200" dirty="0"/>
              <a:t> </a:t>
            </a:r>
            <a:r>
              <a:rPr lang="cs-CZ" sz="2200" dirty="0" err="1"/>
              <a:t>Medical</a:t>
            </a:r>
            <a:r>
              <a:rPr lang="cs-CZ" sz="2200" dirty="0"/>
              <a:t> </a:t>
            </a:r>
            <a:r>
              <a:rPr lang="cs-CZ" sz="2200" dirty="0" err="1"/>
              <a:t>Licensing</a:t>
            </a:r>
            <a:r>
              <a:rPr lang="cs-CZ" sz="2200" dirty="0"/>
              <a:t> </a:t>
            </a:r>
            <a:r>
              <a:rPr lang="cs-CZ" sz="2200" dirty="0" err="1" smtClean="0"/>
              <a:t>Examination</a:t>
            </a:r>
            <a:r>
              <a:rPr lang="cs-CZ" sz="2200" dirty="0"/>
              <a:t> Step 1</a:t>
            </a:r>
          </a:p>
        </p:txBody>
      </p:sp>
    </p:spTree>
    <p:extLst>
      <p:ext uri="{BB962C8B-B14F-4D97-AF65-F5344CB8AC3E}">
        <p14:creationId xmlns:p14="http://schemas.microsoft.com/office/powerpoint/2010/main" val="40508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332656"/>
            <a:ext cx="83629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Výstupy učení: příklady možných formulací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426368" y="1196752"/>
            <a:ext cx="80340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„</a:t>
            </a:r>
            <a:r>
              <a:rPr lang="cs-CZ" sz="2400" dirty="0"/>
              <a:t>definujte a ve správném kontextu použijte následující pojmy: ...“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„vyjmenujte tři </a:t>
            </a:r>
            <a:r>
              <a:rPr lang="cs-CZ" sz="2400" dirty="0" smtClean="0"/>
              <a:t>možné příčiny </a:t>
            </a:r>
            <a:r>
              <a:rPr lang="cs-CZ" sz="2400" dirty="0" err="1"/>
              <a:t>hyponatrémie</a:t>
            </a:r>
            <a:r>
              <a:rPr lang="cs-CZ" sz="2400" dirty="0"/>
              <a:t>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„popište mikroskopickou stavbu slinivky“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„</a:t>
            </a:r>
            <a:r>
              <a:rPr lang="cs-CZ" sz="2400" dirty="0"/>
              <a:t>vysvětlete rozdíl mezi X a Y“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„vypočtěte hodnotu </a:t>
            </a:r>
            <a:r>
              <a:rPr lang="cs-CZ" sz="2400" i="1" dirty="0"/>
              <a:t>x</a:t>
            </a:r>
            <a:r>
              <a:rPr lang="cs-CZ" sz="2400" dirty="0"/>
              <a:t>, znáte-li </a:t>
            </a:r>
            <a:r>
              <a:rPr lang="cs-CZ" sz="2400" i="1" dirty="0"/>
              <a:t>y</a:t>
            </a:r>
            <a:r>
              <a:rPr lang="cs-CZ" sz="2400" dirty="0"/>
              <a:t> a </a:t>
            </a:r>
            <a:r>
              <a:rPr lang="cs-CZ" sz="2400" i="1" dirty="0"/>
              <a:t>z</a:t>
            </a:r>
            <a:r>
              <a:rPr lang="cs-CZ" sz="2400" dirty="0"/>
              <a:t>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„graficky znázorněte vztah mezi následujícími strukturami/veličinami“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 „navrhněte optimální postup při </a:t>
            </a:r>
            <a:r>
              <a:rPr lang="cs-CZ" sz="2400" dirty="0" smtClean="0"/>
              <a:t>diagnostice, </a:t>
            </a:r>
            <a:r>
              <a:rPr lang="cs-CZ" sz="2400" dirty="0"/>
              <a:t>pokud máte k dispozici následující údaje“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„pacient/</a:t>
            </a:r>
            <a:r>
              <a:rPr lang="cs-CZ" sz="2400" dirty="0" err="1"/>
              <a:t>ka</a:t>
            </a:r>
            <a:r>
              <a:rPr lang="cs-CZ" sz="2400" dirty="0"/>
              <a:t> přichází s následujícími potížemi: ... jaký doporučíte postup?“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„proveďte punkci periferní žíly“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atd.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6659" y="6309320"/>
            <a:ext cx="784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seznam splnitelných zadání, po jejichž zodpovězení jsme se studentem spokojeni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548680"/>
            <a:ext cx="83629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Výstupy učení: proč to není totéž, jako sylabus předmětu nebo seznam otázek ke zkoušce?</a:t>
            </a:r>
          </a:p>
        </p:txBody>
      </p:sp>
      <p:sp>
        <p:nvSpPr>
          <p:cNvPr id="4" name="Obdélník 3"/>
          <p:cNvSpPr/>
          <p:nvPr/>
        </p:nvSpPr>
        <p:spPr>
          <a:xfrm>
            <a:off x="426368" y="1371540"/>
            <a:ext cx="80340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C00000"/>
                </a:solidFill>
              </a:rPr>
              <a:t>jde o seznam </a:t>
            </a:r>
            <a:r>
              <a:rPr lang="cs-CZ" sz="2400" b="1" dirty="0">
                <a:solidFill>
                  <a:srgbClr val="C00000"/>
                </a:solidFill>
              </a:rPr>
              <a:t>splnitelných zadání, po jejichž zodpovězení jsme se studentem spokojeni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vymezují </a:t>
            </a:r>
            <a:r>
              <a:rPr lang="cs-CZ" sz="2400" b="1" dirty="0"/>
              <a:t>hloubku, šíři a úroveň složitosti</a:t>
            </a:r>
            <a:r>
              <a:rPr lang="cs-CZ" sz="2400" dirty="0"/>
              <a:t>, jejíž zvládnutí je cílem pregraduální výuky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jsou </a:t>
            </a:r>
            <a:r>
              <a:rPr lang="cs-CZ" sz="2400" b="1" dirty="0"/>
              <a:t>jednoznačně </a:t>
            </a:r>
            <a:r>
              <a:rPr lang="cs-CZ" sz="2400" b="1" dirty="0" smtClean="0"/>
              <a:t>zodpověditelné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jejich zodpovězení či praktické zvládnutí je poměrně </a:t>
            </a:r>
            <a:r>
              <a:rPr lang="cs-CZ" sz="2400" b="1" dirty="0"/>
              <a:t>objektivně klasifikovatelné</a:t>
            </a:r>
            <a:r>
              <a:rPr lang="cs-CZ" sz="2400" dirty="0"/>
              <a:t>, a to </a:t>
            </a:r>
            <a:r>
              <a:rPr lang="cs-CZ" sz="2400" b="1" dirty="0"/>
              <a:t>nezávisle na </a:t>
            </a:r>
            <a:r>
              <a:rPr lang="cs-CZ" sz="2400" dirty="0"/>
              <a:t>konkrétní zkoušející </a:t>
            </a:r>
            <a:r>
              <a:rPr lang="cs-CZ" sz="2400" b="1" dirty="0" smtClean="0"/>
              <a:t>osobě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356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Sylabus není totéž, co výstupy učení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23882"/>
              </p:ext>
            </p:extLst>
          </p:nvPr>
        </p:nvGraphicFramePr>
        <p:xfrm>
          <a:off x="251520" y="1131789"/>
          <a:ext cx="8362950" cy="5271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16576653"/>
                    </a:ext>
                  </a:extLst>
                </a:gridCol>
                <a:gridCol w="3394398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5276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Sylabus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Cíle učení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Výstupy učení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3510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Souhrn toho, co má být z hlediska vyučujícího probráno v daném kurzu či předmětu.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 chceme studenta v našem kurzu či v předmětu naučit</a:t>
                      </a: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 umí absolvent našeho kurzu? Jaké úkoly a problémy dokáže vyřešit? Jak umí reálně využít to, co se naučil?</a:t>
                      </a:r>
                    </a:p>
                    <a:p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Student-</a:t>
                      </a:r>
                      <a:r>
                        <a:rPr lang="cs-CZ" dirty="0" err="1" smtClean="0"/>
                        <a:t>centered</a:t>
                      </a:r>
                      <a:r>
                        <a:rPr lang="cs-CZ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Measurable</a:t>
                      </a:r>
                      <a:endParaRPr lang="cs-CZ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Achievable</a:t>
                      </a:r>
                      <a:endParaRPr lang="cs-CZ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Realistic</a:t>
                      </a:r>
                      <a:r>
                        <a:rPr lang="cs-CZ" dirty="0" smtClean="0"/>
                        <a:t> (and </a:t>
                      </a:r>
                      <a:r>
                        <a:rPr lang="cs-CZ" dirty="0" err="1" smtClean="0"/>
                        <a:t>concise</a:t>
                      </a:r>
                      <a:r>
                        <a:rPr lang="cs-CZ" dirty="0" smtClean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Timely</a:t>
                      </a: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  <a:tr h="9161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Obvykle formulováno z pohledu vyučujícího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Zaměřeno</a:t>
                      </a:r>
                      <a:r>
                        <a:rPr lang="cs-CZ" sz="1800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 to, co student má umět.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Seznam splnitelných zadání, po jejichž zodpovězení jsme se studentem spokojeni.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1619278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7780591" y="3337981"/>
            <a:ext cx="461665" cy="8732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cs-CZ" b="1" dirty="0" smtClean="0"/>
              <a:t>SMART</a:t>
            </a:r>
            <a:endParaRPr lang="cs-CZ" b="1" dirty="0"/>
          </a:p>
        </p:txBody>
      </p:sp>
      <p:sp>
        <p:nvSpPr>
          <p:cNvPr id="7" name="Pravá složená závorka 6"/>
          <p:cNvSpPr/>
          <p:nvPr/>
        </p:nvSpPr>
        <p:spPr>
          <a:xfrm>
            <a:off x="7668344" y="3212976"/>
            <a:ext cx="216024" cy="12169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390525" y="2818062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U každého procesu, do něhož investujeme čas a zdroje, nás obvykle zajímají výstupy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Poměr mezi vynaloženými zdroji a výstupy obvykle nazýváme efektivitou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 smtClean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Učení, učení se a zkoušení nejsou výjimkou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717032"/>
            <a:ext cx="3617979" cy="271348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34549" y="61956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50" dirty="0"/>
              <a:t>https://resources.depaul.edu/teaching-commons/teaching-guides/course-design/Pages/course-objectives-learning-outcomes.aspx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30371" y="3717032"/>
            <a:ext cx="40894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Learning</a:t>
            </a:r>
            <a:r>
              <a:rPr lang="cs-CZ" dirty="0" smtClean="0"/>
              <a:t> </a:t>
            </a:r>
            <a:r>
              <a:rPr lang="cs-CZ" dirty="0" err="1" smtClean="0"/>
              <a:t>objectives</a:t>
            </a:r>
            <a:r>
              <a:rPr lang="cs-CZ" dirty="0" smtClean="0"/>
              <a:t> and </a:t>
            </a:r>
            <a:r>
              <a:rPr lang="cs-CZ" dirty="0" err="1" smtClean="0"/>
              <a:t>Learning</a:t>
            </a:r>
            <a:r>
              <a:rPr lang="cs-CZ" dirty="0" smtClean="0"/>
              <a:t> </a:t>
            </a:r>
            <a:r>
              <a:rPr lang="cs-CZ" dirty="0" err="1" smtClean="0"/>
              <a:t>outcomes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Lernziele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Lernergebnisse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Objectifs</a:t>
            </a:r>
            <a:r>
              <a:rPr lang="cs-CZ" dirty="0" smtClean="0"/>
              <a:t> </a:t>
            </a:r>
            <a:r>
              <a:rPr lang="cs-CZ" dirty="0" err="1"/>
              <a:t>d'apprentissage</a:t>
            </a:r>
            <a:r>
              <a:rPr lang="cs-CZ" dirty="0"/>
              <a:t> et </a:t>
            </a:r>
            <a:r>
              <a:rPr lang="cs-CZ" dirty="0" err="1"/>
              <a:t>résultats</a:t>
            </a:r>
            <a:r>
              <a:rPr lang="cs-CZ" dirty="0"/>
              <a:t> </a:t>
            </a:r>
            <a:r>
              <a:rPr lang="cs-CZ" dirty="0" err="1" smtClean="0"/>
              <a:t>d'apprentissage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Obiettivi</a:t>
            </a:r>
            <a:r>
              <a:rPr lang="cs-CZ" dirty="0" smtClean="0"/>
              <a:t> </a:t>
            </a:r>
            <a:r>
              <a:rPr lang="cs-CZ" dirty="0"/>
              <a:t>di </a:t>
            </a:r>
            <a:r>
              <a:rPr lang="cs-CZ" dirty="0" err="1"/>
              <a:t>apprendimento</a:t>
            </a:r>
            <a:r>
              <a:rPr lang="cs-CZ" dirty="0"/>
              <a:t> e </a:t>
            </a:r>
            <a:r>
              <a:rPr lang="cs-CZ" dirty="0" err="1"/>
              <a:t>risultati</a:t>
            </a:r>
            <a:r>
              <a:rPr lang="cs-CZ" dirty="0"/>
              <a:t> di </a:t>
            </a:r>
            <a:r>
              <a:rPr lang="cs-CZ" dirty="0" err="1" smtClean="0"/>
              <a:t>apprendimento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Læringsmål</a:t>
            </a:r>
            <a:r>
              <a:rPr lang="cs-CZ" dirty="0" smtClean="0"/>
              <a:t> </a:t>
            </a:r>
            <a:r>
              <a:rPr lang="cs-CZ" dirty="0" err="1"/>
              <a:t>og</a:t>
            </a:r>
            <a:r>
              <a:rPr lang="cs-CZ" dirty="0"/>
              <a:t> </a:t>
            </a:r>
            <a:r>
              <a:rPr lang="cs-CZ" dirty="0" err="1" smtClean="0"/>
              <a:t>læringsutbytte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Cele </a:t>
            </a:r>
            <a:r>
              <a:rPr lang="cs-CZ" dirty="0" err="1"/>
              <a:t>nauczania</a:t>
            </a:r>
            <a:r>
              <a:rPr lang="cs-CZ" dirty="0"/>
              <a:t>, </a:t>
            </a:r>
            <a:r>
              <a:rPr lang="cs-CZ" dirty="0" err="1"/>
              <a:t>wyniki</a:t>
            </a:r>
            <a:r>
              <a:rPr lang="cs-CZ" dirty="0"/>
              <a:t> </a:t>
            </a:r>
            <a:r>
              <a:rPr lang="cs-CZ" dirty="0" err="1" smtClean="0"/>
              <a:t>nauczania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Cíle učení a výstupy učení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38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 smtClean="0">
                <a:solidFill>
                  <a:srgbClr val="007BAD"/>
                </a:solidFill>
                <a:latin typeface="Arial" charset="0"/>
              </a:rPr>
              <a:t>Výstupy učení (pohled zkoušejícího)</a:t>
            </a:r>
            <a:endParaRPr lang="cs-CZ" altLang="cs-CZ" sz="33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83965"/>
              </p:ext>
            </p:extLst>
          </p:nvPr>
        </p:nvGraphicFramePr>
        <p:xfrm>
          <a:off x="504489" y="836613"/>
          <a:ext cx="8135022" cy="5871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5585">
                  <a:extLst>
                    <a:ext uri="{9D8B030D-6E8A-4147-A177-3AD203B41FA5}">
                      <a16:colId xmlns:a16="http://schemas.microsoft.com/office/drawing/2014/main" val="6948991"/>
                    </a:ext>
                  </a:extLst>
                </a:gridCol>
                <a:gridCol w="4269437">
                  <a:extLst>
                    <a:ext uri="{9D8B030D-6E8A-4147-A177-3AD203B41FA5}">
                      <a16:colId xmlns:a16="http://schemas.microsoft.com/office/drawing/2014/main" val="2327625333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Pokud máme výsledky učení zveřejněné pro náš kurz/předmět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Pokud nemáme výsledky učení vypracované či zveřejněné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421415208"/>
                  </a:ext>
                </a:extLst>
              </a:tr>
              <a:tr h="119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 pohledu vyučujícího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934031"/>
                  </a:ext>
                </a:extLst>
              </a:tr>
              <a:tr h="476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Jednoznačný dokument, nad kterým se museli jednotliví vyučující shodnout, co vlastně budou po studentech chtít a jak je z toho vyzkoušejí.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Každý vyučující může po studentech vyžadovat něco jiného. Tím je kompromitována validita zkoušení.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3666358737"/>
                  </a:ext>
                </a:extLst>
              </a:tr>
              <a:tr h="3573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Nově nastupující vyučující předmětu vědí, co mají po studentech vyžadovat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Novým vyučujícím může trvat několik semestrů, než budou schopni své svěřence dobře připravit na zápočty a zkoušky.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2710686706"/>
                  </a:ext>
                </a:extLst>
              </a:tr>
              <a:tr h="476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Jsou zde zúročeny a písemně zachovány bohaté pedagogické zkušenosti zkušených zkoušejících, kteří velmi dobře vědí, „nač se ptát“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Noví vyučující obtížně navazují na zkušenosti ostatních examinátorů.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1997907967"/>
                  </a:ext>
                </a:extLst>
              </a:tr>
              <a:tr h="3573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Jednoznačné vodítko pro to, čemu efektivně věnovat čas ve výuce.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„Ušetřená práce“ při absenci výstupů učení vede k nejasnostem, co do hodiny stojí za to zařadit a co ne.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3994685960"/>
                  </a:ext>
                </a:extLst>
              </a:tr>
              <a:tr h="3573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Pocit, že učíme podle výuky založené na důkazech (evidence-based teaching, viz slovník pojmů).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Učit podle zásad jiných nežli těch, které jsou podporovány dobře kontrolovanými a publikovanými studiemi, je obtížně obhajitelné.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3936982426"/>
                  </a:ext>
                </a:extLst>
              </a:tr>
              <a:tr h="476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Možnost porovnání se zahraničními a mezinárodními kurzy, kdy výsledky učení (learning outcomes) jsou naprostou samozřejmostí.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Nejasná kompatibilita a porovnatelnost se zahraniční výukou mého předmětu.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423797841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Odpověď vyučujícím navazujících předmětů, pokud se zeptají „co umějí Vaši absolventi“?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Obtížná odpověď na tutéž otázku.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237297797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Posun pozornosti od toho, „co učíme“, k tomu, „co naši studenti umějí“. Nejde o totéž.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Jak se srovnáme s absencí dokumentu popisujícího, co umějí naši absolventi?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3246182015"/>
                  </a:ext>
                </a:extLst>
              </a:tr>
              <a:tr h="7146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Sestavení testů a zkouškových otázek je relativně snadné, protože přímo vyplývá z výstupů učení. Co má být základem hodnocení, musí být pro obor důležité – a co je důležité, nemá být tajné.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Obtížně obhajitelné složení testů. Pokud se nezakládají na definovaných výstupech učení, na čem se zakládají?</a:t>
                      </a:r>
                      <a:br>
                        <a:rPr lang="cs-CZ" sz="1200">
                          <a:effectLst/>
                        </a:rPr>
                      </a:br>
                      <a:r>
                        <a:rPr lang="cs-CZ" sz="1200">
                          <a:effectLst/>
                        </a:rPr>
                        <a:t>Vyučující tahají „esa z rukávu“ během zkoušky, tj. ptají se na věci, s nimiž studenti nepočítají a na které nebyli připraveni.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141161405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Ukážeme studentům, co je z celého předmětu opravdu to podstatné.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Necháváme studenty v nejistotě, na čem opravdu záleží.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99428037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Možnost podívat se na výsledky učení předmětů, na který navazuji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Nemám, jak snadno zjistit, co umějí studenti, kteří ke mně přicházejí odjinud.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2162592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 smtClean="0">
                <a:solidFill>
                  <a:srgbClr val="007BAD"/>
                </a:solidFill>
                <a:latin typeface="Arial" charset="0"/>
              </a:rPr>
              <a:t>Výstupy učení (pohled studenta)</a:t>
            </a:r>
            <a:endParaRPr lang="cs-CZ" altLang="cs-CZ" sz="33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061804"/>
              </p:ext>
            </p:extLst>
          </p:nvPr>
        </p:nvGraphicFramePr>
        <p:xfrm>
          <a:off x="540208" y="2091880"/>
          <a:ext cx="8135022" cy="2625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5585">
                  <a:extLst>
                    <a:ext uri="{9D8B030D-6E8A-4147-A177-3AD203B41FA5}">
                      <a16:colId xmlns:a16="http://schemas.microsoft.com/office/drawing/2014/main" val="6948991"/>
                    </a:ext>
                  </a:extLst>
                </a:gridCol>
                <a:gridCol w="4269437">
                  <a:extLst>
                    <a:ext uri="{9D8B030D-6E8A-4147-A177-3AD203B41FA5}">
                      <a16:colId xmlns:a16="http://schemas.microsoft.com/office/drawing/2014/main" val="2327625333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Pokud máme výsledky učení zveřejněné pro náš kurz/předmět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Pokud nemáme výsledky učení vypracované či zveřejněné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1" marR="50091" marT="0" marB="0"/>
                </a:tc>
                <a:extLst>
                  <a:ext uri="{0D108BD9-81ED-4DB2-BD59-A6C34878D82A}">
                    <a16:rowId xmlns:a16="http://schemas.microsoft.com/office/drawing/2014/main" val="421415208"/>
                  </a:ext>
                </a:extLst>
              </a:tr>
              <a:tr h="119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 pohledu studenta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934031"/>
                  </a:ext>
                </a:extLst>
              </a:tr>
              <a:tr h="476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Vím, co se mám naučit a podle čeho budu známkován.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Neproduktivně se stresuji, co vše může či nemusí být součástí testů a hodnocení. Protože mě to však stejně zajímá, ztrácím čas a nervy dohady a fámami a „zaručenými zprávami“ na toto téma.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6358737"/>
                  </a:ext>
                </a:extLst>
              </a:tr>
              <a:tr h="3573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Mohu si před zkouškou ověřit, zda jsem na ni dobře připraven.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Někdy až u zkoušky zjišťuji, zda jsem se strefil/a do požadavků zkoušejícího.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686706"/>
                  </a:ext>
                </a:extLst>
              </a:tr>
              <a:tr h="476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Snáze se zorientuji v záplavě zdrojů a materiálu a vyberu z nich to podstatné.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Učím se s rizikem, že věnuji energii na nepodstatné a okrajové znalosti, přičemž na ty opravdu významné mi nezbyde čas.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7907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5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260648"/>
            <a:ext cx="83629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Výstupy učení: benefity pro studenty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055234"/>
            <a:ext cx="6430179" cy="48034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863" y="2492896"/>
            <a:ext cx="5203287" cy="388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4000"/>
            <a:ext cx="6838280" cy="49752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7504" y="6365584"/>
            <a:ext cx="3696314" cy="4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altLang="cs-CZ" sz="1800" kern="0" dirty="0" smtClean="0">
                <a:hlinkClick r:id="rId5"/>
              </a:rPr>
              <a:t>https://PollEv.com/histologiepl007</a:t>
            </a:r>
            <a:r>
              <a:rPr lang="cs-CZ" altLang="cs-CZ" sz="1800" kern="0" dirty="0" smtClean="0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7920"/>
            <a:ext cx="1547664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8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Z:\dokumenty\Vyuka\prednasky\jokes\mystu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5760640" cy="548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6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 smtClean="0">
                <a:solidFill>
                  <a:srgbClr val="007BAD"/>
                </a:solidFill>
                <a:latin typeface="Arial" charset="0"/>
              </a:rPr>
              <a:t>Výstupy učení (pohled garanta/fakulty)</a:t>
            </a:r>
            <a:endParaRPr lang="cs-CZ" altLang="cs-CZ" sz="33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19011"/>
              </p:ext>
            </p:extLst>
          </p:nvPr>
        </p:nvGraphicFramePr>
        <p:xfrm>
          <a:off x="323528" y="1124744"/>
          <a:ext cx="8424936" cy="3652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3345">
                  <a:extLst>
                    <a:ext uri="{9D8B030D-6E8A-4147-A177-3AD203B41FA5}">
                      <a16:colId xmlns:a16="http://schemas.microsoft.com/office/drawing/2014/main" val="753035077"/>
                    </a:ext>
                  </a:extLst>
                </a:gridCol>
                <a:gridCol w="4421591">
                  <a:extLst>
                    <a:ext uri="{9D8B030D-6E8A-4147-A177-3AD203B41FA5}">
                      <a16:colId xmlns:a16="http://schemas.microsoft.com/office/drawing/2014/main" val="35346386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Pokud máme výsledky učení zveřejněné pro náš kurz/předmět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Pokud nemáme výsledky učení vypracované či zveřejněné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090787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Z pohledu fakulty či garantů výuky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611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Díky stručnosti výstupů učení lze zmapovat kurikulum, zejména jeho návaznost mezi předměty, případná „bílá místa“, která nikdo neučí a netestuje, či naopak duplicity.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Je téměř nemožné zmapovat, kterým všem požadavkům musejí studenti vyhovět v rámci studijního programu či oboru jako celku.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356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Jde o povinnou součást všech akreditací. Plníme ji dokumentem, která má i pro nás obsah a smysl.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Do akreditací dáváme neplnohodnotné dokumenty „aby se neřeklo“, či „abychom uspokojili úředního šimla“.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0737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Neustále tříbení a aktualizace těchto veřejných dokumentů brání v ustrnutí kurikula.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Riziko zastaralosti výuky či jejího odtržení od potřeb zaměstnavatelů.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1439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Výborná reklama. Mezinárodně srozumitelný dokument dokládající „co umí náš absolvent“ a „jak víme, že to skutečně umí“.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Jako student zvažující, kam půjdu studovat, bych si velmi rozmyslel/a, spojit svůj osud s předmětem či oborem, který nemá podrobně písemně zpracované, co je výsledkem každé konkrétní hodiny a jaké budu konkrétně umět řešit za požadavky a úkoly po jeho absolvování.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960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5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007BAD"/>
                </a:solidFill>
                <a:latin typeface="Arial" charset="0"/>
              </a:rPr>
              <a:t>Příprava na zkoušení – dostupnost zdrojů</a:t>
            </a:r>
            <a:endParaRPr lang="cs-CZ" altLang="cs-CZ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96752"/>
            <a:ext cx="8191063" cy="51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24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02404" name="Picture 7" descr="Z:\dokumenty\Vyuka\Juniorska_univerzita_LFUKPL\scan\IMG_0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8788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 descr="Z:\dokumenty\Vyuka\Juniorska_univerzita_LFUKPL\scan\IMG_0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557338"/>
            <a:ext cx="6545262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 descr="Z:\dokumenty\Vyuka\Juniorska_univerzita_LFUKPL\scan\IMG_07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6986588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Z:\dokumenty\Vyuka\Juniorska_univerzita_LFUKPL\scan\IMG_07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18057"/>
            <a:ext cx="804862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Z:\dokumenty\Vyuka\Juniorska_univerzita_LFUKPL\scan\IMG_07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5060" r="1767"/>
          <a:stretch>
            <a:fillRect/>
          </a:stretch>
        </p:blipFill>
        <p:spPr bwMode="auto">
          <a:xfrm>
            <a:off x="2528764" y="369565"/>
            <a:ext cx="48768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Z:\dokumenty\Vyuka\Juniorska_univerzita_LFUKPL\scan\IMG_074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/>
          <a:stretch>
            <a:fillRect/>
          </a:stretch>
        </p:blipFill>
        <p:spPr bwMode="auto">
          <a:xfrm>
            <a:off x="442367" y="249067"/>
            <a:ext cx="48323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Z:\dokumenty\Vyuka\Juniorska_univerzita_LFUKPL\scan\IMG_074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1381"/>
          <a:stretch>
            <a:fillRect/>
          </a:stretch>
        </p:blipFill>
        <p:spPr bwMode="auto">
          <a:xfrm>
            <a:off x="4564608" y="333523"/>
            <a:ext cx="44577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Z:\dokumenty\Vyuka\Juniorska_univerzita_LFUKPL\scan\IMG_07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3608"/>
          <a:stretch>
            <a:fillRect/>
          </a:stretch>
        </p:blipFill>
        <p:spPr bwMode="auto">
          <a:xfrm>
            <a:off x="2071081" y="645789"/>
            <a:ext cx="6188075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24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611560" y="699740"/>
            <a:ext cx="9036496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007BAD"/>
                </a:solidFill>
                <a:latin typeface="Arial" charset="0"/>
              </a:rPr>
              <a:t>Problémy zjistit včas, ne až u zkoušky!</a:t>
            </a:r>
            <a:endParaRPr lang="cs-CZ" altLang="cs-CZ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980728"/>
            <a:ext cx="821925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úvod do přednášky: </a:t>
            </a:r>
            <a:r>
              <a:rPr lang="cs-CZ" b="1" dirty="0" smtClean="0">
                <a:solidFill>
                  <a:schemeClr val="tx1"/>
                </a:solidFill>
              </a:rPr>
              <a:t>5-7 min (nyní 20-25 min) </a:t>
            </a:r>
            <a:r>
              <a:rPr lang="cs-CZ" dirty="0" smtClean="0">
                <a:solidFill>
                  <a:schemeClr val="tx1"/>
                </a:solidFill>
              </a:rPr>
              <a:t>formativní </a:t>
            </a:r>
            <a:r>
              <a:rPr lang="cs-CZ" b="1" dirty="0" smtClean="0">
                <a:solidFill>
                  <a:schemeClr val="tx1"/>
                </a:solidFill>
              </a:rPr>
              <a:t>zpětné vazby </a:t>
            </a:r>
            <a:r>
              <a:rPr lang="cs-CZ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víme, zda bylo pochopeno</a:t>
            </a:r>
            <a:r>
              <a:rPr lang="cs-CZ" dirty="0" smtClean="0">
                <a:solidFill>
                  <a:schemeClr val="tx1"/>
                </a:solidFill>
                <a:sym typeface="Wingdings" panose="05000000000000000000" pitchFamily="2" charset="2"/>
              </a:rPr>
              <a:t> a můžeme jít dále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sym typeface="Wingdings" panose="05000000000000000000" pitchFamily="2" charset="2"/>
              </a:rPr>
              <a:t>lékařské vzdělání neodpouští mezery…</a:t>
            </a:r>
            <a:endParaRPr lang="cs-CZ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 eaLnBrk="1" hangingPunct="1"/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128318"/>
            <a:ext cx="5765110" cy="33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121084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007BAD"/>
                </a:solidFill>
                <a:latin typeface="Arial" charset="0"/>
              </a:rPr>
              <a:t>Nebát se studentů zeptat, co potřebují: START/STOP/CONTINUE</a:t>
            </a:r>
            <a:endParaRPr lang="cs-CZ" altLang="cs-CZ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980728"/>
            <a:ext cx="821925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 eaLnBrk="1" hangingPunct="1"/>
            <a:endParaRPr lang="cs-CZ" dirty="0" smtClean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1113" y="4523605"/>
            <a:ext cx="56116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Návratnost: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START: 44 odpovědí za 2 minuty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STOP: 36 odpovědí za 2 minuty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CONTINUE: 68 odpovědí za 2 minuty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Nemusíme </a:t>
            </a:r>
            <a:r>
              <a:rPr lang="cs-CZ" dirty="0" smtClean="0"/>
              <a:t>studentům plnit </a:t>
            </a:r>
            <a:r>
              <a:rPr lang="cs-CZ" dirty="0" smtClean="0"/>
              <a:t>vše!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Někdy </a:t>
            </a:r>
            <a:r>
              <a:rPr lang="cs-CZ" dirty="0" smtClean="0"/>
              <a:t>ale získáme </a:t>
            </a:r>
            <a:r>
              <a:rPr lang="cs-CZ" dirty="0" smtClean="0"/>
              <a:t>dobré tipy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Studenti přebírají spoluzodpovědnost za své vzdělávání</a:t>
            </a:r>
            <a:endParaRPr lang="cs-CZ" dirty="0"/>
          </a:p>
        </p:txBody>
      </p:sp>
      <p:pic>
        <p:nvPicPr>
          <p:cNvPr id="9" name="Obrázek 8" descr="C:\Users\tonar\AppData\Local\Microsoft\Windows\INetCache\Content.Word\start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4" y="1409140"/>
            <a:ext cx="4293057" cy="241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638" y="1356984"/>
            <a:ext cx="4314289" cy="24268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962" y="3814070"/>
            <a:ext cx="4293037" cy="24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121084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007BAD"/>
                </a:solidFill>
                <a:latin typeface="Arial" charset="0"/>
              </a:rPr>
              <a:t>Pozornost a aktivita studentů: START/STOP/CONTINUE</a:t>
            </a:r>
            <a:endParaRPr lang="cs-CZ" altLang="cs-CZ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980728"/>
            <a:ext cx="821925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 eaLnBrk="1" hangingPunct="1"/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36866" name="Picture 2" descr="F:\Vyuka\reforma_vyuky_LFUKPL\Paedagogium\za3min_20x3motivovanych_reak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03" y="330905"/>
            <a:ext cx="3095793" cy="23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92080" y="2612583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Dříve provozováno v „papírové podobě“</a:t>
            </a:r>
          </a:p>
          <a:p>
            <a:r>
              <a:rPr lang="cs-CZ" dirty="0" smtClean="0"/>
              <a:t>Návratnost</a:t>
            </a:r>
            <a:r>
              <a:rPr lang="cs-CZ" dirty="0" smtClean="0"/>
              <a:t>: 18 motivovaných reakcí z 21 formulářů za 3 minuty </a:t>
            </a:r>
            <a:endParaRPr lang="cs-CZ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4" y="1340768"/>
            <a:ext cx="452076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95" y="3976979"/>
            <a:ext cx="5273905" cy="279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 smtClean="0">
                <a:solidFill>
                  <a:srgbClr val="007BAD"/>
                </a:solidFill>
                <a:latin typeface="Arial" charset="0"/>
              </a:rPr>
              <a:t>Shrnutí: Jaké podmínky jsou férové?</a:t>
            </a:r>
            <a:endParaRPr lang="cs-CZ" altLang="cs-CZ" sz="33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51520" y="1052736"/>
            <a:ext cx="864096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Včas zveřejněné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Transparentní pro učitele i studenty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Splnitelné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dirty="0" smtClean="0"/>
              <a:t>S dobrou přípravou během výuky: 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dirty="0" smtClean="0"/>
              <a:t>Říci studentům, co mají umět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dirty="0" smtClean="0"/>
              <a:t>Naučit je to (nebo alespoň to nejtěžší)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dirty="0" smtClean="0"/>
              <a:t>Ověřit, zda to umějí</a:t>
            </a:r>
            <a:endParaRPr lang="cs-CZ" altLang="cs-CZ" dirty="0"/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i="1" dirty="0" smtClean="0"/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i="1" dirty="0"/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dirty="0"/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4000"/>
            <a:ext cx="6766272" cy="5047208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7504" y="6365584"/>
            <a:ext cx="3696314" cy="4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altLang="cs-CZ" sz="1800" kern="0" dirty="0" smtClean="0">
                <a:hlinkClick r:id="rId5"/>
              </a:rPr>
              <a:t>https://PollEv.com/histologiepl007</a:t>
            </a:r>
            <a:r>
              <a:rPr lang="cs-CZ" altLang="cs-CZ" sz="1800" kern="0" dirty="0" smtClean="0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7920"/>
            <a:ext cx="1547664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1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 smtClean="0">
                <a:solidFill>
                  <a:srgbClr val="007BAD"/>
                </a:solidFill>
                <a:latin typeface="Arial" charset="0"/>
              </a:rPr>
              <a:t>Shrnutí: Jaké zkoušení je efektivní?</a:t>
            </a:r>
            <a:endParaRPr lang="cs-CZ" altLang="cs-CZ" sz="33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51520" y="1052736"/>
            <a:ext cx="864096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Založené na jasných </a:t>
            </a:r>
            <a:r>
              <a:rPr lang="cs-CZ" b="1" dirty="0" smtClean="0"/>
              <a:t>výstupech</a:t>
            </a:r>
            <a:r>
              <a:rPr lang="cs-CZ" dirty="0" smtClean="0"/>
              <a:t> učení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Používající validní nástroje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Předcházející problémům, stížnostem, oboustrannému „trápení“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dirty="0"/>
              <a:t>Problémy </a:t>
            </a:r>
            <a:r>
              <a:rPr lang="cs-CZ" altLang="cs-CZ" dirty="0" smtClean="0"/>
              <a:t>a mezery odhalit </a:t>
            </a:r>
            <a:r>
              <a:rPr lang="cs-CZ" altLang="cs-CZ" dirty="0"/>
              <a:t>ještě před zkouškovým obdobím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Vyučující i studenti „na stejné straně barikády“ proti objektivním kritériím, která nutno překonat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i="1" dirty="0" smtClean="0"/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i="1" dirty="0"/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dirty="0"/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>
                <a:solidFill>
                  <a:srgbClr val="007BAD"/>
                </a:solidFill>
                <a:latin typeface="Arial" charset="0"/>
              </a:rPr>
              <a:t>Co si odnést?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51520" y="908720"/>
            <a:ext cx="864096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dirty="0" smtClean="0"/>
              <a:t>Efektivní a férové zkoušení je založeno na </a:t>
            </a:r>
            <a:r>
              <a:rPr lang="cs-CZ" altLang="cs-CZ" b="1" dirty="0" smtClean="0"/>
              <a:t>výstupech učení. </a:t>
            </a:r>
            <a:r>
              <a:rPr lang="cs-CZ" altLang="cs-CZ" dirty="0" smtClean="0"/>
              <a:t>Jsou formulována jako zadání: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splnitelná a kontrolovatelná,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/>
              <a:t>jednoznačná </a:t>
            </a:r>
            <a:r>
              <a:rPr lang="cs-CZ" dirty="0" smtClean="0"/>
              <a:t>a měřitelná,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používána všemi zkoušejícími,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dirty="0" smtClean="0"/>
              <a:t>veřejná </a:t>
            </a:r>
            <a:r>
              <a:rPr lang="cs-CZ" dirty="0"/>
              <a:t>a všem </a:t>
            </a:r>
            <a:r>
              <a:rPr lang="cs-CZ" dirty="0" smtClean="0"/>
              <a:t>srozumitelná.</a:t>
            </a:r>
            <a:endParaRPr lang="cs-CZ" altLang="cs-CZ" dirty="0"/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i="1" dirty="0" smtClean="0"/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i="1" dirty="0"/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i="1" dirty="0" smtClean="0"/>
              <a:t>Viz evidence-</a:t>
            </a:r>
            <a:r>
              <a:rPr lang="cs-CZ" altLang="cs-CZ" i="1" dirty="0" err="1" smtClean="0"/>
              <a:t>based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teaching</a:t>
            </a:r>
            <a:r>
              <a:rPr lang="cs-CZ" altLang="cs-CZ" i="1" dirty="0" smtClean="0"/>
              <a:t>.</a:t>
            </a:r>
            <a:r>
              <a:rPr lang="cs-CZ" altLang="cs-CZ" dirty="0" smtClean="0"/>
              <a:t> 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endParaRPr lang="cs-CZ" altLang="cs-CZ" dirty="0"/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encrypted-tbn0.gstatic.com/images?q=tbn:ANd9GcR..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1" y="419780"/>
            <a:ext cx="2228585" cy="278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Navigating Problem Based Learning - 1st Edition - ISBN: 9780729538275, 978072957827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900"/>
            <a:ext cx="2022536" cy="281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https://images-na.ssl-images-amazon.com/images/I/41Xea-9egML._SX327_BO1,204,203,200_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61" y="692696"/>
            <a:ext cx="2252345" cy="3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https://images-na.ssl-images-amazon.com/images/I/41mZwCb1uvL._SX331_BO1,204,203,200_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2" y="380655"/>
            <a:ext cx="2204085" cy="330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https://images-na.ssl-images-amazon.com/images/I/415QxzrxHyL._SX334_BO1,204,203,200_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39" y="3429000"/>
            <a:ext cx="2025650" cy="30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https://images-na.ssl-images-amazon.com/images/I/51b2rVn+fYL._SX398_BO1,204,203,200_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43930"/>
            <a:ext cx="2055495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https://images-na.ssl-images-amazon.com/images/I/41SllJdg2-L._SX331_BO1,204,203,200_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49" y="3255894"/>
            <a:ext cx="2239645" cy="335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https://images-na.ssl-images-amazon.com/images/I/41SFeOSx2BL._SX330_BO1,204,203,200_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5" y="3255894"/>
            <a:ext cx="2048510" cy="3083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1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260350"/>
            <a:ext cx="79930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 dirty="0" smtClean="0">
                <a:solidFill>
                  <a:srgbClr val="007BAD"/>
                </a:solidFill>
                <a:latin typeface="Arial" charset="0"/>
              </a:rPr>
              <a:t>Pro zájemce následují definice a příklady pojmů použitých v prezentaci</a:t>
            </a:r>
            <a:endParaRPr lang="cs-CZ" altLang="cs-CZ" sz="3300" dirty="0">
              <a:solidFill>
                <a:srgbClr val="007BAD"/>
              </a:solidFill>
              <a:latin typeface="Arial" charset="0"/>
            </a:endParaRPr>
          </a:p>
        </p:txBody>
      </p:sp>
      <p:pic>
        <p:nvPicPr>
          <p:cNvPr id="46085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6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Spolehlivost testu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683568" y="1052736"/>
          <a:ext cx="7488832" cy="5576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041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65791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2684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50559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</a:rPr>
                        <a:t>Měřítko konzistence a přesnosti testu. Dává test opakovatelné výsledky, a to i při hodnocení různými hodnotiteli? Je přiměřeně dlouhý, ale ne příliš a neefektivně dlouhý? Obsahuje položky s vysokou diskriminační silou? 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</a:rPr>
                        <a:t>Test má dvě varianty. Ověřili jsme, že stejná skupina studentů dosahuje u obou variant podobného skóre.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</a:rPr>
                        <a:t>Ověřili jsme, že výsledky testů nezávisí na osobě hodnotitele.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+mj-lt"/>
                        </a:rPr>
                        <a:t>Cronbachův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koeficient alfa našeho testu se pohybuje okolo žádoucí hodnoty 0,8. To znamená, že kdybychom test rozdělili na menší části, jejich výsledky by mezi sebou korelovaly s koeficientem přibližně 0,8. Při hodnotě &gt; 0,8 lze vyškrtat otázky, protože jejich další přidávání už nepřináší informaci (typicky chceme 20-40 otázek). Pokud by hodnota byla &lt; 0,8, znamená to, že patrně zkoušíme více oblastí současně – opravdu to chceme? 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6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Validita testu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683568" y="1052737"/>
          <a:ext cx="7488832" cy="3015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041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65791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158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27222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Jaký je význam skóre testu? Vypovídá skutečně o tom, co měl test měřit?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Validní test je sestaven nad přesně formulovanými výsledky učení, které jsou k dispozici všem vyučujícím i studentům. </a:t>
                      </a:r>
                      <a:endParaRPr lang="cs-CZ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Není </a:t>
                      </a: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sporu o tom, co do testu patří a co ne, protože přímo testuje specifické, dosažitelné a měřitelné výsledky učení.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2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Položková analýza testu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683568" y="1052736"/>
          <a:ext cx="7488832" cy="5349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041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65791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2684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50559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Statistická analýza výsledků testu, která svými charakteristikami pomáhá identifikovat matoucí, zavádějící, špatně formulované či jinak problematické otázky, které snižují spolehlivost a validitu testu.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 prostředí Moodle je přímo vestavěna.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 statistickou analýza nemůžeme nahradit odbornou  oponenturou testových otázek jiným učitelem.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Nad bankou sestávající z 500 otázek jsme nasbírali 500 pokusů o zvládnutí testu. To při 40 otázkách namíchaných z banky otázek v </a:t>
                      </a:r>
                      <a:r>
                        <a:rPr lang="cs-CZ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Moodle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 jeden test už dává možnost, provést v </a:t>
                      </a:r>
                      <a:r>
                        <a:rPr lang="cs-CZ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Moodle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statistickou analýzu testu. </a:t>
                      </a:r>
                      <a:endParaRPr lang="cs-CZ" sz="18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Známe 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 </a:t>
                      </a:r>
                      <a:r>
                        <a:rPr lang="cs-CZ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index obtížnosti 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facility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index) a </a:t>
                      </a:r>
                      <a:r>
                        <a:rPr lang="cs-CZ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diskriminační index 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 každou jednotlivou otázku našich testů. Obměňujeme otázky tak, aby oba indexy byly v přijatelných a námi zamýšlených hodnotách.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4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Index obtížnosti (</a:t>
            </a:r>
            <a:r>
              <a:rPr lang="cs-CZ" altLang="cs-CZ" sz="2800" dirty="0" err="1" smtClean="0">
                <a:solidFill>
                  <a:srgbClr val="007BAD"/>
                </a:solidFill>
                <a:latin typeface="Arial" charset="0"/>
              </a:rPr>
              <a:t>facility</a:t>
            </a: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 index) otázky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683568" y="1052737"/>
          <a:ext cx="7488832" cy="5282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041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65791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158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27222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Procento studentů, kteří zodpověděli otázku správně.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Otázku č. 15 zodpovídá správně 80 % studentů.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Otázku č. 19 zodpovídá správně 100 % studentů. Zkontrolujeme, zda není pro účely kurzu nedůstojně snadná a pokud ano, nahradíme ji obtížnější. Také ji však můžeme ponechat, např. pokud testuje něco zcela zásadního, co musí každý účastník výuky bezpečně znát a co jsme všechny také správně naučili. 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Otázku č. 23 zodpovídá správně jen 6 % studentů. Čím to je? Bylo to naším úmyslem při sestavování testu? Je problém v otázce nebo v naší výuce? Máme odpovídající zadání ve výstupech učení?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0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Diskriminační index otázky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683568" y="1052737"/>
          <a:ext cx="7488832" cy="3815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041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65791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158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27222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Korelace mezi skóre dané otázky a testu jako celku. Dává informaci o tom, jak moc daná otázka rozlišuje otázka mezi celkově úspěšnými („dobrými“) a neúspěšnými („špatnými“) studenty. Pozor na nízké či dokonce záporné hodnoty!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Otázka č. 6 má DI 85 %, v testu plní svou funkci a je patrně bezproblémová.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Otázka č. 5 má DI jen 5 %. Zkontrolujeme, proč tak málo koreluje s výsledky celého testu a event. přeformulujeme. 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Otázka č. 9 má DI -7 %, tzn. čím je student úspěšnější, tím hůře jí zodpovídá. Téměř jistě obsahuje otázka nějaký problém, který mate zejména dobře připravené (sečtělé a důsledky domýšlející) studenty.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5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007BAD"/>
                </a:solidFill>
                <a:latin typeface="Arial" charset="0"/>
              </a:rPr>
              <a:t>Bloomova</a:t>
            </a: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 taxonomie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457200" y="980728"/>
          <a:ext cx="8291264" cy="5772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7574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93690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158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27222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Vícevrstevná hierarchie cílů a dovedností učení. Odpovídá na otázku, jak uspořádat výsledky učení a jak volit poměry mezi různými typy otázek pro zkoušení.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Vrstvy taxonomie tvoří pyramidu (vyšší čísla znamenají vyšší a obtížnější úroveň): </a:t>
                      </a:r>
                      <a:endParaRPr lang="cs-CZ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Zapamatování znalostí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Pochopení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Užití, aplikace, řešení problémů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Rozbor problémů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Vyhodnocení a syntéza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Tvorba nových hodnot, rozhodování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Tento přístup usnadňuje nalezení vyvážených poměrů mezi různými typy zadání výsledků učení. Z těch pak je možné utvářet strukturu hodin výuky a definovat obsah zkoušení postupem: 1. Definovat výsledek → zvolit odpovídající formu a rozsah výuky → přiměřeně definovat rozsah a formu zkoušení.</a:t>
                      </a:r>
                      <a:endParaRPr lang="cs-CZ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0" indent="-901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Vyučující podrobně sepíše:</a:t>
                      </a:r>
                      <a:endParaRPr lang="cs-CZ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si mají studenti pamatovat? Co mají být schopni vyvolat z dlouhodobé paměti?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Čemu mají studenti porozumět a jak to nejlépe prokázat? 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mají být studenti schopni použít? Jak mají umět využít znalosti a dovednosti? K řešení kterých problémů?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Jak mají být studenti schopni provést rozbor situace či problému či konceptu? Jak mají umět popsat vztahy mezi jednotlivými součástmi problému?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mají být studenti schopni vyhodnotit? Jaké mají dělat závěry a na jakých pravidlech mají být závěry založeny?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mají být studenti schopni vytvořit a komu má být výstup srozumitelný a pro koho použitelný.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9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/>
          </p:cNvSpPr>
          <p:nvPr/>
        </p:nvSpPr>
        <p:spPr bwMode="auto">
          <a:xfrm>
            <a:off x="457200" y="1052736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Výuka založená na důkazech (evidence-</a:t>
            </a:r>
            <a:r>
              <a:rPr lang="cs-CZ" altLang="cs-CZ" sz="2800" dirty="0" err="1" smtClean="0">
                <a:solidFill>
                  <a:srgbClr val="007BAD"/>
                </a:solidFill>
                <a:latin typeface="Arial" charset="0"/>
              </a:rPr>
              <a:t>based</a:t>
            </a: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 </a:t>
            </a:r>
            <a:r>
              <a:rPr lang="cs-CZ" altLang="cs-CZ" sz="2800" dirty="0" err="1" smtClean="0">
                <a:solidFill>
                  <a:srgbClr val="007BAD"/>
                </a:solidFill>
                <a:latin typeface="Arial" charset="0"/>
              </a:rPr>
              <a:t>teaching</a:t>
            </a: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)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221089"/>
              </p:ext>
            </p:extLst>
          </p:nvPr>
        </p:nvGraphicFramePr>
        <p:xfrm>
          <a:off x="755576" y="1268760"/>
          <a:ext cx="7488832" cy="5349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041">
                  <a:extLst>
                    <a:ext uri="{9D8B030D-6E8A-4147-A177-3AD203B41FA5}">
                      <a16:colId xmlns:a16="http://schemas.microsoft.com/office/drawing/2014/main" val="1624265300"/>
                    </a:ext>
                  </a:extLst>
                </a:gridCol>
                <a:gridCol w="4265791">
                  <a:extLst>
                    <a:ext uri="{9D8B030D-6E8A-4147-A177-3AD203B41FA5}">
                      <a16:colId xmlns:a16="http://schemas.microsoft.com/office/drawing/2014/main" val="1929652237"/>
                    </a:ext>
                  </a:extLst>
                </a:gridCol>
              </a:tblGrid>
              <a:tr h="2684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Definice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</a:t>
                      </a:r>
                      <a:endParaRPr lang="cs-CZ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405174"/>
                  </a:ext>
                </a:extLst>
              </a:tr>
              <a:tr h="50559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Jakýkoliv způsob výuky, jehož účinnost je podpořena daty z dobře kontrolovaných a publikovaných studií či závěry kognitivních věd. </a:t>
                      </a:r>
                      <a:endParaRPr lang="cs-CZ" sz="18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Upřednostňujeme </a:t>
                      </a: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 postupy, které jsou v práci vyučujících nejefektivnější a mají největší a nejpříznivější dopad na vzdělání studentů.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367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Příklady zásad, pro které existují zatím nejsilnější důkazy: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Čas ve výuce trávit zejména aktivní prací studentů. Ne předáváním informací.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Pěstovat častou zpětnou vazbu.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Společné řešení dobře připravených problémů a diskuse nad nimi mezi studenty se projeví vysokou retencí látky.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Konkrétní výsledky učení jsou motivující a předcházejí mnohým problémům a prodlužují aktivní osvojení látky.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Zkoušení má být založeno na jednoznačných a transparentních výstupech učení.</a:t>
                      </a:r>
                    </a:p>
                    <a:p>
                      <a:pPr marL="34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03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4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417143" cy="478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2" name="Picture 15" descr="P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29895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115888"/>
            <a:ext cx="864096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mtClean="0">
                <a:solidFill>
                  <a:srgbClr val="0070C0"/>
                </a:solidFill>
              </a:rPr>
              <a:t>Děkuji organizátorům i Vám za pozornost!</a:t>
            </a:r>
            <a:endParaRPr lang="cs-CZ" altLang="cs-CZ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Původní struktura zkoušky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1176" y="1268760"/>
            <a:ext cx="5915000" cy="532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eaLnBrk="1" hangingPunct="1">
              <a:buFont typeface="+mj-lt"/>
              <a:buAutoNum type="arabicPeriod"/>
            </a:pPr>
            <a:r>
              <a:rPr lang="cs-CZ" altLang="cs-CZ" sz="2800" b="1" dirty="0" smtClean="0">
                <a:solidFill>
                  <a:schemeClr val="tx1"/>
                </a:solidFill>
              </a:rPr>
              <a:t>vstupní PC test </a:t>
            </a:r>
            <a:r>
              <a:rPr lang="cs-CZ" altLang="cs-CZ" sz="2800" dirty="0" smtClean="0">
                <a:solidFill>
                  <a:schemeClr val="tx1"/>
                </a:solidFill>
              </a:rPr>
              <a:t>-  cca 900 otázek (typ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multiple</a:t>
            </a:r>
            <a:r>
              <a:rPr lang="cs-CZ" altLang="cs-CZ" sz="2800" dirty="0" smtClean="0">
                <a:solidFill>
                  <a:schemeClr val="tx1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true</a:t>
            </a:r>
            <a:r>
              <a:rPr lang="cs-CZ" altLang="cs-CZ" sz="2800" dirty="0" smtClean="0">
                <a:solidFill>
                  <a:schemeClr val="tx1"/>
                </a:solidFill>
              </a:rPr>
              <a:t>/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false</a:t>
            </a:r>
            <a:r>
              <a:rPr lang="cs-CZ" altLang="cs-CZ" sz="2800" dirty="0" smtClean="0">
                <a:solidFill>
                  <a:schemeClr val="tx1"/>
                </a:solidFill>
              </a:rPr>
              <a:t>), volně ke stažení včetně klíče 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cs-CZ" altLang="cs-CZ" sz="2800" b="1" dirty="0" smtClean="0">
                <a:solidFill>
                  <a:schemeClr val="tx1"/>
                </a:solidFill>
              </a:rPr>
              <a:t>kreslení schémat </a:t>
            </a:r>
            <a:r>
              <a:rPr lang="cs-CZ" altLang="cs-CZ" sz="2800" dirty="0" smtClean="0">
                <a:solidFill>
                  <a:schemeClr val="tx1"/>
                </a:solidFill>
              </a:rPr>
              <a:t>– jednoznačné zadání i bodování nezávislé na hodnotiteli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cs-CZ" altLang="cs-CZ" sz="2800" b="1" dirty="0" smtClean="0">
                <a:solidFill>
                  <a:schemeClr val="tx1"/>
                </a:solidFill>
              </a:rPr>
              <a:t>popis</a:t>
            </a:r>
            <a:r>
              <a:rPr lang="cs-CZ" altLang="cs-CZ" sz="2800" dirty="0" smtClean="0">
                <a:solidFill>
                  <a:schemeClr val="tx1"/>
                </a:solidFill>
              </a:rPr>
              <a:t> tří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preparátů</a:t>
            </a:r>
            <a:r>
              <a:rPr lang="cs-CZ" altLang="cs-CZ" sz="2800" dirty="0" smtClean="0">
                <a:solidFill>
                  <a:schemeClr val="tx1"/>
                </a:solidFill>
              </a:rPr>
              <a:t> u mikroskopu -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ditto</a:t>
            </a:r>
            <a:endParaRPr lang="cs-CZ" altLang="cs-CZ" sz="2800" dirty="0" smtClean="0">
              <a:solidFill>
                <a:schemeClr val="tx1"/>
              </a:solidFill>
            </a:endParaRP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cs-CZ" altLang="cs-CZ" sz="2800" b="1" dirty="0" smtClean="0">
                <a:solidFill>
                  <a:schemeClr val="tx1"/>
                </a:solidFill>
              </a:rPr>
              <a:t>ústní teoretická část = 3 otázky       </a:t>
            </a:r>
            <a:r>
              <a:rPr lang="cs-CZ" altLang="cs-CZ" sz="2800" dirty="0" smtClean="0">
                <a:solidFill>
                  <a:schemeClr val="tx1"/>
                </a:solidFill>
              </a:rPr>
              <a:t>s diskusí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78" y="980728"/>
            <a:ext cx="1800200" cy="24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93534"/>
            <a:ext cx="2813447" cy="10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7" y="2442634"/>
            <a:ext cx="1448091" cy="204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ROSS-PL-48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267859"/>
            <a:ext cx="1204765" cy="85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37121" y="6021288"/>
            <a:ext cx="618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</a:rPr>
              <a:t>vše jednoznačně vychází z výstupů učení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10" descr="M:\Agenda\0076 Biomedicinske centrum\BC - Propagace a publicita\Logomanuál BC\Biomedicinske centrum - logomanual 2013\2 - Barevny prechod\prech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1"/>
          <p:cNvSpPr>
            <a:spLocks/>
          </p:cNvSpPr>
          <p:nvPr/>
        </p:nvSpPr>
        <p:spPr bwMode="auto">
          <a:xfrm>
            <a:off x="457200" y="850801"/>
            <a:ext cx="836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007BAD"/>
                </a:solidFill>
                <a:latin typeface="Arial" charset="0"/>
              </a:rPr>
              <a:t>1. Změny u PC testu:</a:t>
            </a: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7BAD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010760"/>
            <a:ext cx="8075240" cy="532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00B050"/>
                </a:solidFill>
              </a:rPr>
              <a:t>Zkrácení času na distanční PC test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00B050"/>
                </a:solidFill>
              </a:rPr>
              <a:t>Přidání nového typu otázek s obrázky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00B050"/>
                </a:solidFill>
              </a:rPr>
              <a:t>Zpřístupnění zkouškového </a:t>
            </a:r>
            <a:r>
              <a:rPr lang="cs-CZ" altLang="cs-CZ" sz="2800" b="1" dirty="0">
                <a:solidFill>
                  <a:srgbClr val="00B050"/>
                </a:solidFill>
              </a:rPr>
              <a:t>testu </a:t>
            </a:r>
            <a:r>
              <a:rPr lang="cs-CZ" altLang="cs-CZ" sz="2800" b="1" dirty="0" smtClean="0">
                <a:solidFill>
                  <a:srgbClr val="00B050"/>
                </a:solidFill>
              </a:rPr>
              <a:t>k procvičování „nanečisto“ </a:t>
            </a:r>
            <a:r>
              <a:rPr lang="cs-CZ" altLang="cs-CZ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cs-CZ" altLang="cs-CZ" sz="2800" dirty="0">
                <a:solidFill>
                  <a:srgbClr val="00B050"/>
                </a:solidFill>
              </a:rPr>
              <a:t> </a:t>
            </a:r>
            <a:r>
              <a:rPr lang="cs-CZ" altLang="cs-CZ" sz="2800" dirty="0" smtClean="0">
                <a:solidFill>
                  <a:srgbClr val="00B050"/>
                </a:solidFill>
              </a:rPr>
              <a:t>rychlejší získání </a:t>
            </a:r>
            <a:r>
              <a:rPr lang="cs-CZ" altLang="cs-CZ" sz="2800" dirty="0">
                <a:solidFill>
                  <a:srgbClr val="00B050"/>
                </a:solidFill>
              </a:rPr>
              <a:t>validního souboru pro </a:t>
            </a:r>
            <a:r>
              <a:rPr lang="cs-CZ" altLang="cs-CZ" sz="2800" dirty="0" smtClean="0">
                <a:solidFill>
                  <a:srgbClr val="00B050"/>
                </a:solidFill>
              </a:rPr>
              <a:t>analýzu testu </a:t>
            </a:r>
            <a:endParaRPr lang="cs-CZ" altLang="cs-CZ" sz="2800" b="1" dirty="0">
              <a:solidFill>
                <a:srgbClr val="00B050"/>
              </a:solidFill>
            </a:endParaRP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FF0000"/>
                </a:solidFill>
              </a:rPr>
              <a:t>Hledání a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náhrada nevyhovujících otázek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FF0000"/>
                </a:solidFill>
              </a:rPr>
              <a:t>Zvýšit zastoupení typu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single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best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answer</a:t>
            </a:r>
            <a:endParaRPr lang="cs-CZ" altLang="cs-CZ" sz="2400" b="1" dirty="0" smtClean="0">
              <a:solidFill>
                <a:srgbClr val="FF0000"/>
              </a:solidFill>
            </a:endParaRPr>
          </a:p>
        </p:txBody>
      </p:sp>
      <p:pic>
        <p:nvPicPr>
          <p:cNvPr id="10" name="Picture 7" descr="https://www.wikiskripta.eu/images/thumb/9/9e/Millerova_pyramida.png/780px-Millerova_pyramid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40" y="4315147"/>
            <a:ext cx="3297560" cy="191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301170" y="6230268"/>
            <a:ext cx="4320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https://www.wikiskripta.eu/w/F%C3%B3rum:Testy/Millerova_pyramida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716016" y="4459593"/>
            <a:ext cx="19354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OSCE</a:t>
            </a:r>
          </a:p>
          <a:p>
            <a:r>
              <a:rPr lang="cs-CZ" dirty="0" smtClean="0"/>
              <a:t>ústní zkoušení</a:t>
            </a:r>
          </a:p>
          <a:p>
            <a:endParaRPr lang="cs-CZ" dirty="0"/>
          </a:p>
          <a:p>
            <a:r>
              <a:rPr lang="cs-CZ" b="1" dirty="0" smtClean="0"/>
              <a:t>single </a:t>
            </a:r>
            <a:r>
              <a:rPr lang="cs-CZ" b="1" dirty="0" err="1" smtClean="0"/>
              <a:t>best</a:t>
            </a:r>
            <a:r>
              <a:rPr lang="cs-CZ" b="1" dirty="0" smtClean="0"/>
              <a:t> </a:t>
            </a:r>
            <a:r>
              <a:rPr lang="cs-CZ" b="1" dirty="0" err="1" smtClean="0"/>
              <a:t>answer</a:t>
            </a:r>
            <a:endParaRPr lang="cs-CZ" b="1" dirty="0" smtClean="0"/>
          </a:p>
          <a:p>
            <a:endParaRPr lang="cs-CZ" dirty="0"/>
          </a:p>
          <a:p>
            <a:r>
              <a:rPr lang="cs-CZ" dirty="0" err="1" smtClean="0"/>
              <a:t>multiple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r>
              <a:rPr lang="cs-CZ" dirty="0" smtClean="0"/>
              <a:t>/</a:t>
            </a:r>
            <a:r>
              <a:rPr lang="cs-CZ" dirty="0" err="1" smtClean="0"/>
              <a:t>false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22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32460&quot;&gt;&lt;property id=&quot;20148&quot; value=&quot;5&quot;/&gt;&lt;property id=&quot;20300&quot; value=&quot;Slide 4&quot;/&gt;&lt;property id=&quot;20307&quot; value=&quot;419&quot;/&gt;&lt;/object&gt;&lt;object type=&quot;3&quot; unique_id=&quot;153129&quot;&gt;&lt;property id=&quot;20148&quot; value=&quot;5&quot;/&gt;&lt;property id=&quot;20300&quot; value=&quot;Slide 61&quot;/&gt;&lt;property id=&quot;20307&quot; value=&quot;589&quot;/&gt;&lt;/object&gt;&lt;object type=&quot;3&quot; unique_id=&quot;208202&quot;&gt;&lt;property id=&quot;20148&quot; value=&quot;5&quot;/&gt;&lt;property id=&quot;20300&quot; value=&quot;Slide 5&quot;/&gt;&lt;property id=&quot;20307&quot; value=&quot;651&quot;/&gt;&lt;/object&gt;&lt;object type=&quot;3&quot; unique_id=&quot;208203&quot;&gt;&lt;property id=&quot;20148&quot; value=&quot;5&quot;/&gt;&lt;property id=&quot;20300&quot; value=&quot;Slide 8 - &amp;quot;Význam histologie ve výuce lékařství&amp;quot;&quot;/&gt;&lt;property id=&quot;20307&quot; value=&quot;634&quot;/&gt;&lt;/object&gt;&lt;object type=&quot;3&quot; unique_id=&quot;208204&quot;&gt;&lt;property id=&quot;20148&quot; value=&quot;5&quot;/&gt;&lt;property id=&quot;20300&quot; value=&quot;Slide 16 - &amp;quot;Možné pohledy na vývoj člověka&amp;quot;&quot;/&gt;&lt;property id=&quot;20307&quot; value=&quot;652&quot;/&gt;&lt;/object&gt;&lt;object type=&quot;3&quot; unique_id=&quot;208205&quot;&gt;&lt;property id=&quot;20148&quot; value=&quot;5&quot;/&gt;&lt;property id=&quot;20300&quot; value=&quot;Slide 17 - &amp;quot;Význam embryologie ve výuce lékařství&amp;quot;&quot;/&gt;&lt;property id=&quot;20307&quot; value=&quot;653&quot;/&gt;&lt;/object&gt;&lt;object type=&quot;3&quot; unique_id=&quot;208206&quot;&gt;&lt;property id=&quot;20148&quot; value=&quot;5&quot;/&gt;&lt;property id=&quot;20300&quot; value=&quot;Slide 9 - &amp;quot;Periodizace embryonálního období&amp;quot;&quot;/&gt;&lt;property id=&quot;20307&quot; value=&quot;654&quot;/&gt;&lt;/object&gt;&lt;object type=&quot;3&quot; unique_id=&quot;208207&quot;&gt;&lt;property id=&quot;20148&quot; value=&quot;5&quot;/&gt;&lt;property id=&quot;20300&quot; value=&quot;Slide 10&quot;/&gt;&lt;property id=&quot;20307&quot; value=&quot;655&quot;/&gt;&lt;/object&gt;&lt;object type=&quot;3&quot; unique_id=&quot;208208&quot;&gt;&lt;property id=&quot;20148&quot; value=&quot;5&quot;/&gt;&lt;property id=&quot;20300&quot; value=&quot;Slide 52&quot;/&gt;&lt;property id=&quot;20307&quot; value=&quot;635&quot;/&gt;&lt;/object&gt;&lt;object type=&quot;3&quot; unique_id=&quot;208209&quot;&gt;&lt;property id=&quot;20148&quot; value=&quot;5&quot;/&gt;&lt;property id=&quot;20300&quot; value=&quot;Slide 53&quot;/&gt;&lt;property id=&quot;20307&quot; value=&quot;636&quot;/&gt;&lt;/object&gt;&lt;object type=&quot;3&quot; unique_id=&quot;208210&quot;&gt;&lt;property id=&quot;20148&quot; value=&quot;5&quot;/&gt;&lt;property id=&quot;20300&quot; value=&quot;Slide 54&quot;/&gt;&lt;property id=&quot;20307&quot; value=&quot;638&quot;/&gt;&lt;/object&gt;&lt;object type=&quot;3&quot; unique_id=&quot;209079&quot;&gt;&lt;property id=&quot;20148&quot; value=&quot;5&quot;/&gt;&lt;property id=&quot;20300&quot; value=&quot;Slide 6&quot;/&gt;&lt;property id=&quot;20307&quot; value=&quot;660&quot;/&gt;&lt;/object&gt;&lt;object type=&quot;3&quot; unique_id=&quot;209080&quot;&gt;&lt;property id=&quot;20148&quot; value=&quot;5&quot;/&gt;&lt;property id=&quot;20300&quot; value=&quot;Slide 7&quot;/&gt;&lt;property id=&quot;20307&quot; value=&quot;656&quot;/&gt;&lt;/object&gt;&lt;object type=&quot;3&quot; unique_id=&quot;209084&quot;&gt;&lt;property id=&quot;20148&quot; value=&quot;5&quot;/&gt;&lt;property id=&quot;20300&quot; value=&quot;Slide 11&quot;/&gt;&lt;property id=&quot;20307&quot; value=&quot;661&quot;/&gt;&lt;/object&gt;&lt;object type=&quot;3&quot; unique_id=&quot;209085&quot;&gt;&lt;property id=&quot;20148&quot; value=&quot;5&quot;/&gt;&lt;property id=&quot;20300&quot; value=&quot;Slide 12&quot;/&gt;&lt;property id=&quot;20307&quot; value=&quot;662&quot;/&gt;&lt;/object&gt;&lt;object type=&quot;3&quot; unique_id=&quot;209086&quot;&gt;&lt;property id=&quot;20148&quot; value=&quot;5&quot;/&gt;&lt;property id=&quot;20300&quot; value=&quot;Slide 13&quot;/&gt;&lt;property id=&quot;20307&quot; value=&quot;663&quot;/&gt;&lt;/object&gt;&lt;object type=&quot;3&quot; unique_id=&quot;209087&quot;&gt;&lt;property id=&quot;20148&quot; value=&quot;5&quot;/&gt;&lt;property id=&quot;20300&quot; value=&quot;Slide 14&quot;/&gt;&lt;property id=&quot;20307&quot; value=&quot;664&quot;/&gt;&lt;/object&gt;&lt;object type=&quot;3&quot; unique_id=&quot;209088&quot;&gt;&lt;property id=&quot;20148&quot; value=&quot;5&quot;/&gt;&lt;property id=&quot;20300&quot; value=&quot;Slide 15&quot;/&gt;&lt;property id=&quot;20307&quot; value=&quot;665&quot;/&gt;&lt;/object&gt;&lt;object type=&quot;3&quot; unique_id=&quot;210392&quot;&gt;&lt;property id=&quot;20148&quot; value=&quot;5&quot;/&gt;&lt;property id=&quot;20300&quot; value=&quot;Slide 20&quot;/&gt;&lt;property id=&quot;20307&quot; value=&quot;678&quot;/&gt;&lt;/object&gt;&lt;object type=&quot;3&quot; unique_id=&quot;210394&quot;&gt;&lt;property id=&quot;20148&quot; value=&quot;5&quot;/&gt;&lt;property id=&quot;20300&quot; value=&quot;Slide 27&quot;/&gt;&lt;property id=&quot;20307&quot; value=&quot;680&quot;/&gt;&lt;/object&gt;&lt;object type=&quot;3&quot; unique_id=&quot;210395&quot;&gt;&lt;property id=&quot;20148&quot; value=&quot;5&quot;/&gt;&lt;property id=&quot;20300&quot; value=&quot;Slide 28&quot;/&gt;&lt;property id=&quot;20307&quot; value=&quot;683&quot;/&gt;&lt;/object&gt;&lt;object type=&quot;3&quot; unique_id=&quot;210396&quot;&gt;&lt;property id=&quot;20148&quot; value=&quot;5&quot;/&gt;&lt;property id=&quot;20300&quot; value=&quot;Slide 30&quot;/&gt;&lt;property id=&quot;20307&quot; value=&quot;681&quot;/&gt;&lt;/object&gt;&lt;object type=&quot;3&quot; unique_id=&quot;210397&quot;&gt;&lt;property id=&quot;20148&quot; value=&quot;5&quot;/&gt;&lt;property id=&quot;20300&quot; value=&quot;Slide 31&quot;/&gt;&lt;property id=&quot;20307&quot; value=&quot;684&quot;/&gt;&lt;/object&gt;&lt;object type=&quot;3&quot; unique_id=&quot;210399&quot;&gt;&lt;property id=&quot;20148&quot; value=&quot;5&quot;/&gt;&lt;property id=&quot;20300&quot; value=&quot;Slide 63&quot;/&gt;&lt;property id=&quot;20307&quot; value=&quot;668&quot;/&gt;&lt;/object&gt;&lt;object type=&quot;3&quot; unique_id=&quot;210628&quot;&gt;&lt;property id=&quot;20148&quot; value=&quot;5&quot;/&gt;&lt;property id=&quot;20300&quot; value=&quot;Slide 32&quot;/&gt;&lt;property id=&quot;20307&quot; value=&quot;685&quot;/&gt;&lt;/object&gt;&lt;object type=&quot;3&quot; unique_id=&quot;211062&quot;&gt;&lt;property id=&quot;20148&quot; value=&quot;5&quot;/&gt;&lt;property id=&quot;20300&quot; value=&quot;Slide 19 - &amp;quot;Jak dál? Vaše zpětná vazba…&amp;quot;&quot;/&gt;&lt;property id=&quot;20307&quot; value=&quot;686&quot;/&gt;&lt;/object&gt;&lt;object type=&quot;3&quot; unique_id=&quot;211065&quot;&gt;&lt;property id=&quot;20148&quot; value=&quot;5&quot;/&gt;&lt;property id=&quot;20300&quot; value=&quot;Slide 35&quot;/&gt;&lt;property id=&quot;20307&quot; value=&quot;689&quot;/&gt;&lt;/object&gt;&lt;object type=&quot;3&quot; unique_id=&quot;211298&quot;&gt;&lt;property id=&quot;20148&quot; value=&quot;5&quot;/&gt;&lt;property id=&quot;20300&quot; value=&quot;Slide 18 - &amp;quot;Znalosti, dovednosti, postoje ve výuce teorie na LF&amp;quot;&quot;/&gt;&lt;property id=&quot;20307&quot; value=&quot;690&quot;/&gt;&lt;/object&gt;&lt;object type=&quot;3&quot; unique_id=&quot;211650&quot;&gt;&lt;property id=&quot;20148&quot; value=&quot;5&quot;/&gt;&lt;property id=&quot;20300&quot; value=&quot;Slide 21&quot;/&gt;&lt;property id=&quot;20307&quot; value=&quot;691&quot;/&gt;&lt;/object&gt;&lt;object type=&quot;3&quot; unique_id=&quot;212012&quot;&gt;&lt;property id=&quot;20148&quot; value=&quot;5&quot;/&gt;&lt;property id=&quot;20300&quot; value=&quot;Slide 36&quot;/&gt;&lt;property id=&quot;20307&quot; value=&quot;693&quot;/&gt;&lt;/object&gt;&lt;object type=&quot;3&quot; unique_id=&quot;212013&quot;&gt;&lt;property id=&quot;20148&quot; value=&quot;5&quot;/&gt;&lt;property id=&quot;20300&quot; value=&quot;Slide 37&quot;/&gt;&lt;property id=&quot;20307&quot; value=&quot;694&quot;/&gt;&lt;/object&gt;&lt;object type=&quot;3&quot; unique_id=&quot;212450&quot;&gt;&lt;property id=&quot;20148&quot; value=&quot;5&quot;/&gt;&lt;property id=&quot;20300&quot; value=&quot;Slide 60&quot;/&gt;&lt;property id=&quot;20307&quot; value=&quot;696&quot;/&gt;&lt;/object&gt;&lt;object type=&quot;3&quot; unique_id=&quot;213693&quot;&gt;&lt;property id=&quot;20148&quot; value=&quot;5&quot;/&gt;&lt;property id=&quot;20300&quot; value=&quot;Slide 2&quot;/&gt;&lt;property id=&quot;20307&quot; value=&quot;710&quot;/&gt;&lt;/object&gt;&lt;object type=&quot;3&quot; unique_id=&quot;213694&quot;&gt;&lt;property id=&quot;20148&quot; value=&quot;5&quot;/&gt;&lt;property id=&quot;20300&quot; value=&quot;Slide 3&quot;/&gt;&lt;property id=&quot;20307&quot; value=&quot;711&quot;/&gt;&lt;/object&gt;&lt;object type=&quot;3&quot; unique_id=&quot;213695&quot;&gt;&lt;property id=&quot;20148&quot; value=&quot;5&quot;/&gt;&lt;property id=&quot;20300&quot; value=&quot;Slide 40 - &amp;quot;22letá žena požila na oslavě velké množství alkoholu, což vedlo k dočasné ztrátě vědomí. Za 3 týdny jí podruhé vyn&quot;/&gt;&lt;property id=&quot;20307&quot; value=&quot;698&quot;/&gt;&lt;/object&gt;&lt;object type=&quot;3&quot; unique_id=&quot;213696&quot;&gt;&lt;property id=&quot;20148&quot; value=&quot;5&quot;/&gt;&lt;property id=&quot;20300&quot; value=&quot;Slide 41&quot;/&gt;&lt;property id=&quot;20307&quot; value=&quot;699&quot;/&gt;&lt;/object&gt;&lt;object type=&quot;3&quot; unique_id=&quot;213697&quot;&gt;&lt;property id=&quot;20148&quot; value=&quot;5&quot;/&gt;&lt;property id=&quot;20300&quot; value=&quot;Slide 42 - &amp;quot;Fetální alkoholový syndrom&amp;quot;&quot;/&gt;&lt;property id=&quot;20307&quot; value=&quot;700&quot;/&gt;&lt;/object&gt;&lt;object type=&quot;3&quot; unique_id=&quot;213698&quot;&gt;&lt;property id=&quot;20148&quot; value=&quot;5&quot;/&gt;&lt;property id=&quot;20300&quot; value=&quot;Slide 43&quot;/&gt;&lt;property id=&quot;20307&quot; value=&quot;701&quot;/&gt;&lt;/object&gt;&lt;object type=&quot;3&quot; unique_id=&quot;213699&quot;&gt;&lt;property id=&quot;20148&quot; value=&quot;5&quot;/&gt;&lt;property id=&quot;20300&quot; value=&quot;Slide 44 - &amp;quot;5. Dítě se narodilo s těžkou vadou obličeje a lebky a s transpozicí velkých cév. Jaký je nejčastější mechanismus s&quot;/&gt;&lt;property id=&quot;20307&quot; value=&quot;703&quot;/&gt;&lt;/object&gt;&lt;object type=&quot;3&quot; unique_id=&quot;213700&quot;&gt;&lt;property id=&quot;20148&quot; value=&quot;5&quot;/&gt;&lt;property id=&quot;20300&quot; value=&quot;Slide 45 - &amp;quot;5. Dítě se narodilo s těžkou vadou obličeje a lebky a s transpozicí velkých cév. Jaký je nejčastější mechanismus s&quot;/&gt;&lt;property id=&quot;20307&quot; value=&quot;704&quot;/&gt;&lt;/object&gt;&lt;object type=&quot;3&quot; unique_id=&quot;213701&quot;&gt;&lt;property id=&quot;20148&quot; value=&quot;5&quot;/&gt;&lt;property id=&quot;20300&quot; value=&quot;Slide 46&quot;/&gt;&lt;property id=&quot;20307&quot; value=&quot;705&quot;/&gt;&lt;/object&gt;&lt;object type=&quot;3&quot; unique_id=&quot;213702&quot;&gt;&lt;property id=&quot;20148&quot; value=&quot;5&quot;/&gt;&lt;property id=&quot;20300&quot; value=&quot;Slide 47&quot;/&gt;&lt;property id=&quot;20307&quot; value=&quot;706&quot;/&gt;&lt;/object&gt;&lt;object type=&quot;3&quot; unique_id=&quot;213703&quot;&gt;&lt;property id=&quot;20148&quot; value=&quot;5&quot;/&gt;&lt;property id=&quot;20300&quot; value=&quot;Slide 48 - &amp;quot;48letá žena přichází s puchýři na trupu, které se objevily před 3 dny. Puchýře jsou velké, mají napjatý kryt, čirý&quot;/&gt;&lt;property id=&quot;20307&quot; value=&quot;707&quot;/&gt;&lt;/object&gt;&lt;object type=&quot;3&quot; unique_id=&quot;213704&quot;&gt;&lt;property id=&quot;20148&quot; value=&quot;5&quot;/&gt;&lt;property id=&quot;20300&quot; value=&quot;Slide 49 - &amp;quot;48letá žena přichází s puchýři na trupu, které se objevily před 3 dny. Puchýře jsou velké, mají napjatý kryt, čirý&quot;/&gt;&lt;property id=&quot;20307&quot; value=&quot;708&quot;/&gt;&lt;/object&gt;&lt;object type=&quot;3&quot; unique_id=&quot;213705&quot;&gt;&lt;property id=&quot;20148&quot; value=&quot;5&quot;/&gt;&lt;property id=&quot;20300&quot; value=&quot;Slide 50&quot;/&gt;&lt;property id=&quot;20307&quot; value=&quot;709&quot;/&gt;&lt;/object&gt;&lt;object type=&quot;3&quot; unique_id=&quot;214006&quot;&gt;&lt;property id=&quot;20148&quot; value=&quot;5&quot;/&gt;&lt;property id=&quot;20300&quot; value=&quot;Slide 22&quot;/&gt;&lt;property id=&quot;20307&quot; value=&quot;712&quot;/&gt;&lt;/object&gt;&lt;object type=&quot;3&quot; unique_id=&quot;214682&quot;&gt;&lt;property id=&quot;20148&quot; value=&quot;5&quot;/&gt;&lt;property id=&quot;20300&quot; value=&quot;Slide 23&quot;/&gt;&lt;property id=&quot;20307&quot; value=&quot;714&quot;/&gt;&lt;/object&gt;&lt;object type=&quot;3&quot; unique_id=&quot;214683&quot;&gt;&lt;property id=&quot;20148&quot; value=&quot;5&quot;/&gt;&lt;property id=&quot;20300&quot; value=&quot;Slide 24&quot;/&gt;&lt;property id=&quot;20307&quot; value=&quot;715&quot;/&gt;&lt;/object&gt;&lt;object type=&quot;3&quot; unique_id=&quot;214684&quot;&gt;&lt;property id=&quot;20148&quot; value=&quot;5&quot;/&gt;&lt;property id=&quot;20300&quot; value=&quot;Slide 25&quot;/&gt;&lt;property id=&quot;20307&quot; value=&quot;713&quot;/&gt;&lt;/object&gt;&lt;object type=&quot;3&quot; unique_id=&quot;230353&quot;&gt;&lt;property id=&quot;20148&quot; value=&quot;5&quot;/&gt;&lt;property id=&quot;20300&quot; value=&quot;Slide 26&quot;/&gt;&lt;property id=&quot;20307&quot; value=&quot;716&quot;/&gt;&lt;/object&gt;&lt;object type=&quot;3&quot; unique_id=&quot;231058&quot;&gt;&lt;property id=&quot;20148&quot; value=&quot;5&quot;/&gt;&lt;property id=&quot;20300&quot; value=&quot;Slide 29&quot;/&gt;&lt;property id=&quot;20307&quot; value=&quot;717&quot;/&gt;&lt;/object&gt;&lt;object type=&quot;3&quot; unique_id=&quot;231059&quot;&gt;&lt;property id=&quot;20148&quot; value=&quot;5&quot;/&gt;&lt;property id=&quot;20300&quot; value=&quot;Slide 33&quot;/&gt;&lt;property id=&quot;20307&quot; value=&quot;718&quot;/&gt;&lt;/object&gt;&lt;object type=&quot;3&quot; unique_id=&quot;231374&quot;&gt;&lt;property id=&quot;20148&quot; value=&quot;5&quot;/&gt;&lt;property id=&quot;20300&quot; value=&quot;Slide 38 - &amp;quot;22letá žena požila na oslavě velké množství alkoholu, což vedlo k dočasné ztrátě vědomí. Za 3 týdny jí podruhé vyn&quot;/&gt;&lt;property id=&quot;20307&quot; value=&quot;719&quot;/&gt;&lt;/object&gt;&lt;object type=&quot;3&quot; unique_id=&quot;231375&quot;&gt;&lt;property id=&quot;20148&quot; value=&quot;5&quot;/&gt;&lt;property id=&quot;20300&quot; value=&quot;Slide 39&quot;/&gt;&lt;property id=&quot;20307&quot; value=&quot;720&quot;/&gt;&lt;/object&gt;&lt;object type=&quot;3&quot; unique_id=&quot;232176&quot;&gt;&lt;property id=&quot;20148&quot; value=&quot;5&quot;/&gt;&lt;property id=&quot;20300&quot; value=&quot;Slide 34&quot;/&gt;&lt;property id=&quot;20307&quot; value=&quot;721&quot;/&gt;&lt;/object&gt;&lt;object type=&quot;3&quot; unique_id=&quot;232177&quot;&gt;&lt;property id=&quot;20148&quot; value=&quot;5&quot;/&gt;&lt;property id=&quot;20300&quot; value=&quot;Slide 51&quot;/&gt;&lt;property id=&quot;20307&quot; value=&quot;722&quot;/&gt;&lt;/object&gt;&lt;object type=&quot;3&quot; unique_id=&quot;232178&quot;&gt;&lt;property id=&quot;20148&quot; value=&quot;5&quot;/&gt;&lt;property id=&quot;20300&quot; value=&quot;Slide 55&quot;/&gt;&lt;property id=&quot;20307&quot; value=&quot;726&quot;/&gt;&lt;/object&gt;&lt;object type=&quot;3&quot; unique_id=&quot;232179&quot;&gt;&lt;property id=&quot;20148&quot; value=&quot;5&quot;/&gt;&lt;property id=&quot;20300&quot; value=&quot;Slide 56&quot;/&gt;&lt;property id=&quot;20307&quot; value=&quot;727&quot;/&gt;&lt;/object&gt;&lt;object type=&quot;3&quot; unique_id=&quot;232180&quot;&gt;&lt;property id=&quot;20148&quot; value=&quot;5&quot;/&gt;&lt;property id=&quot;20300&quot; value=&quot;Slide 57&quot;/&gt;&lt;property id=&quot;20307&quot; value=&quot;723&quot;/&gt;&lt;/object&gt;&lt;object type=&quot;3&quot; unique_id=&quot;232181&quot;&gt;&lt;property id=&quot;20148&quot; value=&quot;5&quot;/&gt;&lt;property id=&quot;20300&quot; value=&quot;Slide 58&quot;/&gt;&lt;property id=&quot;20307&quot; value=&quot;724&quot;/&gt;&lt;/object&gt;&lt;object type=&quot;3&quot; unique_id=&quot;232182&quot;&gt;&lt;property id=&quot;20148&quot; value=&quot;5&quot;/&gt;&lt;property id=&quot;20300&quot; value=&quot;Slide 59&quot;/&gt;&lt;property id=&quot;20307&quot; value=&quot;725&quot;/&gt;&lt;/object&gt;&lt;object type=&quot;3&quot; unique_id=&quot;232183&quot;&gt;&lt;property id=&quot;20148&quot; value=&quot;5&quot;/&gt;&lt;property id=&quot;20300&quot; value=&quot;Slide 62&quot;/&gt;&lt;property id=&quot;20307&quot; value=&quot;728&quot;/&gt;&lt;/object&gt;&lt;object type=&quot;3&quot; unique_id=&quot;233256&quot;&gt;&lt;property id=&quot;20148&quot; value=&quot;5&quot;/&gt;&lt;property id=&quot;20300&quot; value=&quot;Slide 68&quot;/&gt;&lt;property id=&quot;20307&quot; value=&quot;729&quot;/&gt;&lt;/object&gt;&lt;object type=&quot;3&quot; unique_id=&quot;233257&quot;&gt;&lt;property id=&quot;20148&quot; value=&quot;5&quot;/&gt;&lt;property id=&quot;20300&quot; value=&quot;Slide 69&quot;/&gt;&lt;property id=&quot;20307&quot; value=&quot;730&quot;/&gt;&lt;/object&gt;&lt;object type=&quot;3&quot; unique_id=&quot;233258&quot;&gt;&lt;property id=&quot;20148&quot; value=&quot;5&quot;/&gt;&lt;property id=&quot;20300&quot; value=&quot;Slide 70&quot;/&gt;&lt;property id=&quot;20307&quot; value=&quot;731&quot;/&gt;&lt;/object&gt;&lt;object type=&quot;3&quot; unique_id=&quot;233259&quot;&gt;&lt;property id=&quot;20148&quot; value=&quot;5&quot;/&gt;&lt;property id=&quot;20300&quot; value=&quot;Slide 71&quot;/&gt;&lt;property id=&quot;20307&quot; value=&quot;732&quot;/&gt;&lt;/object&gt;&lt;object type=&quot;3&quot; unique_id=&quot;233260&quot;&gt;&lt;property id=&quot;20148&quot; value=&quot;5&quot;/&gt;&lt;property id=&quot;20300&quot; value=&quot;Slide 72&quot;/&gt;&lt;property id=&quot;20307&quot; value=&quot;733&quot;/&gt;&lt;/object&gt;&lt;object type=&quot;3&quot; unique_id=&quot;233261&quot;&gt;&lt;property id=&quot;20148&quot; value=&quot;5&quot;/&gt;&lt;property id=&quot;20300&quot; value=&quot;Slide 73&quot;/&gt;&lt;property id=&quot;20307&quot; value=&quot;734&quot;/&gt;&lt;/object&gt;&lt;object type=&quot;3&quot; unique_id=&quot;233262&quot;&gt;&lt;property id=&quot;20148&quot; value=&quot;5&quot;/&gt;&lt;property id=&quot;20300&quot; value=&quot;Slide 74 - &amp;quot;3-D vs 2-D&amp;quot;&quot;/&gt;&lt;property id=&quot;20307&quot; value=&quot;735&quot;/&gt;&lt;/object&gt;&lt;object type=&quot;3&quot; unique_id=&quot;233263&quot;&gt;&lt;property id=&quot;20148&quot; value=&quot;5&quot;/&gt;&lt;property id=&quot;20300&quot; value=&quot;Slide 75&quot;/&gt;&lt;property id=&quot;20307&quot; value=&quot;736&quot;/&gt;&lt;/object&gt;&lt;object type=&quot;3&quot; unique_id=&quot;233264&quot;&gt;&lt;property id=&quot;20148&quot; value=&quot;5&quot;/&gt;&lt;property id=&quot;20300&quot; value=&quot;Slide 76&quot;/&gt;&lt;property id=&quot;20307&quot; value=&quot;737&quot;/&gt;&lt;/object&gt;&lt;object type=&quot;3&quot; unique_id=&quot;233265&quot;&gt;&lt;property id=&quot;20148&quot; value=&quot;5&quot;/&gt;&lt;property id=&quot;20300&quot; value=&quot;Slide 77&quot;/&gt;&lt;property id=&quot;20307&quot; value=&quot;738&quot;/&gt;&lt;/object&gt;&lt;object type=&quot;3&quot; unique_id=&quot;233266&quot;&gt;&lt;property id=&quot;20148&quot; value=&quot;5&quot;/&gt;&lt;property id=&quot;20300&quot; value=&quot;Slide 78&quot;/&gt;&lt;property id=&quot;20307&quot; value=&quot;739&quot;/&gt;&lt;/object&gt;&lt;object type=&quot;3&quot; unique_id=&quot;233840&quot;&gt;&lt;property id=&quot;20148&quot; value=&quot;5&quot;/&gt;&lt;property id=&quot;20300&quot; value=&quot;Slide 64&quot;/&gt;&lt;property id=&quot;20307&quot; value=&quot;740&quot;/&gt;&lt;/object&gt;&lt;object type=&quot;3&quot; unique_id=&quot;234241&quot;&gt;&lt;property id=&quot;20148&quot; value=&quot;5&quot;/&gt;&lt;property id=&quot;20300&quot; value=&quot;Slide 65&quot;/&gt;&lt;property id=&quot;20307&quot; value=&quot;741&quot;/&gt;&lt;/object&gt;&lt;object type=&quot;3&quot; unique_id=&quot;234242&quot;&gt;&lt;property id=&quot;20148&quot; value=&quot;5&quot;/&gt;&lt;property id=&quot;20300&quot; value=&quot;Slide 66&quot;/&gt;&lt;property id=&quot;20307&quot; value=&quot;742&quot;/&gt;&lt;/object&gt;&lt;object type=&quot;3&quot; unique_id=&quot;234243&quot;&gt;&lt;property id=&quot;20148&quot; value=&quot;5&quot;/&gt;&lt;property id=&quot;20300&quot; value=&quot;Slide 67&quot;/&gt;&lt;property id=&quot;20307&quot; value=&quot;743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b6c4f65-0d1d-4787-97a1-7161c91464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5d2849e-6943-4bb2-bfa3-8b3d26c661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1bc84b8-7a9b-4c5b-9985-9325a80301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a9b0250-4509-462b-87cd-51c20049bb5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9164194-4ae0-4076-8d16-69e7e684eb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8f0170a-3e60-4441-854a-b1457f9544a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fba2af1-4185-4307-b4bd-ee24f143b55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2d4ad7e-c306-417a-8152-552d3618f804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4468</TotalTime>
  <Words>3397</Words>
  <Application>Microsoft Office PowerPoint</Application>
  <PresentationFormat>Předvádění na obrazovce (4:3)</PresentationFormat>
  <Paragraphs>402</Paragraphs>
  <Slides>61</Slides>
  <Notes>51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Times New Roman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22letá žena požila na oslavě velké množství alkoholu, což vedlo k dočasné ztrátě vědomí. Za 3 týdny jí podruhé vynechalo menstruační krvácení. Těhotenský test byl pozitivní. Má důvod se obávat o zdravý vývoj dítěte?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Zbynek.Tonar@lfp.cuni.cz</dc:creator>
  <cp:lastModifiedBy>lfukpl\tonar</cp:lastModifiedBy>
  <cp:revision>367</cp:revision>
  <cp:lastPrinted>2017-09-18T17:33:09Z</cp:lastPrinted>
  <dcterms:created xsi:type="dcterms:W3CDTF">2013-12-09T08:28:27Z</dcterms:created>
  <dcterms:modified xsi:type="dcterms:W3CDTF">2020-11-29T09:23:20Z</dcterms:modified>
</cp:coreProperties>
</file>