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06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69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4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25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69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4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36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14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61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08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17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BDA7-6665-4412-B86B-C3B3ABDF347F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0A840-F34E-4C94-8E13-25638AEB4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8FA078A-C05C-4343-A5E0-3E2F2B73C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7906"/>
            <a:ext cx="9144000" cy="353381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sz="2100" dirty="0">
                <a:solidFill>
                  <a:schemeClr val="bg1"/>
                </a:solidFill>
                <a:latin typeface="+mn-lt"/>
              </a:rPr>
              <a:t>Arena Blended Connected (ABC) </a:t>
            </a:r>
            <a:r>
              <a:rPr lang="cs-CZ" sz="2100" dirty="0" smtClean="0">
                <a:solidFill>
                  <a:schemeClr val="bg1"/>
                </a:solidFill>
                <a:latin typeface="+mn-lt"/>
              </a:rPr>
              <a:t>workshop pro navržení hrubé podoby předmětu</a:t>
            </a:r>
            <a:endParaRPr lang="en-GB" sz="2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B5FF06F-5971-4EB5-B004-C4A60BF72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267" y="6546751"/>
            <a:ext cx="7814735" cy="285924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GB" sz="800" dirty="0">
                <a:solidFill>
                  <a:schemeClr val="bg1"/>
                </a:solidFill>
              </a:rPr>
              <a:t>ABC Learning Design workshop by Clive Young and Nataša Perović, UCL. (2015). Learning types, Laurillard, D. (2012). Resources available from https://abc-ld.org</a:t>
            </a:r>
          </a:p>
          <a:p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CBE6297-B10D-46D0-99C6-825411E9AD11}"/>
              </a:ext>
            </a:extLst>
          </p:cNvPr>
          <p:cNvSpPr txBox="1">
            <a:spLocks/>
          </p:cNvSpPr>
          <p:nvPr/>
        </p:nvSpPr>
        <p:spPr>
          <a:xfrm>
            <a:off x="21477" y="443549"/>
            <a:ext cx="1960808" cy="104489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050" dirty="0" smtClean="0"/>
              <a:t>Studijní p</a:t>
            </a:r>
            <a:r>
              <a:rPr lang="en-GB" sz="1050" dirty="0" err="1" smtClean="0"/>
              <a:t>rogram</a:t>
            </a:r>
            <a:r>
              <a:rPr lang="en-GB" sz="1050" dirty="0" smtClean="0"/>
              <a:t> </a:t>
            </a:r>
            <a:endParaRPr lang="en-GB" sz="1050" dirty="0"/>
          </a:p>
          <a:p>
            <a:pPr algn="l"/>
            <a:r>
              <a:rPr lang="cs-CZ" sz="1050" dirty="0" smtClean="0"/>
              <a:t>Název modulu/kurzu/předmětu</a:t>
            </a:r>
            <a:r>
              <a:rPr lang="en-GB" sz="1050" dirty="0" smtClean="0"/>
              <a:t> </a:t>
            </a:r>
            <a:endParaRPr lang="en-GB" sz="1050" dirty="0"/>
          </a:p>
          <a:p>
            <a:pPr algn="l"/>
            <a:r>
              <a:rPr lang="cs-CZ" sz="1050" dirty="0" smtClean="0"/>
              <a:t>Nový předmět</a:t>
            </a:r>
            <a:r>
              <a:rPr lang="en-GB" sz="1050" dirty="0" smtClean="0"/>
              <a:t> </a:t>
            </a:r>
            <a:r>
              <a:rPr lang="en-GB" sz="1050" dirty="0"/>
              <a:t>/ </a:t>
            </a:r>
            <a:r>
              <a:rPr lang="cs-CZ" sz="1050" dirty="0" smtClean="0"/>
              <a:t>revize stávajícího předmětu</a:t>
            </a:r>
            <a:endParaRPr lang="en-GB" sz="1050" dirty="0"/>
          </a:p>
          <a:p>
            <a:pPr algn="l"/>
            <a:r>
              <a:rPr lang="cs-CZ" sz="1050" dirty="0" smtClean="0"/>
              <a:t>Vyučující</a:t>
            </a:r>
            <a:endParaRPr lang="en-GB" sz="105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37C3F75-AC82-491E-AD0D-AF8187611807}"/>
              </a:ext>
            </a:extLst>
          </p:cNvPr>
          <p:cNvSpPr txBox="1">
            <a:spLocks/>
          </p:cNvSpPr>
          <p:nvPr/>
        </p:nvSpPr>
        <p:spPr>
          <a:xfrm>
            <a:off x="61315" y="2214359"/>
            <a:ext cx="4187418" cy="3657053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dirty="0" smtClean="0"/>
              <a:t>Souhrn předmětu v rozsahu </a:t>
            </a:r>
            <a:r>
              <a:rPr lang="cs-CZ" sz="1200" dirty="0" err="1" smtClean="0"/>
              <a:t>tweetu</a:t>
            </a:r>
            <a:r>
              <a:rPr lang="cs-CZ" sz="1200" dirty="0" smtClean="0"/>
              <a:t> (280 znaků)</a:t>
            </a:r>
            <a:r>
              <a:rPr lang="en-GB" sz="1200" dirty="0" smtClean="0"/>
              <a:t>: </a:t>
            </a:r>
            <a:endParaRPr lang="en-GB" sz="1200" dirty="0"/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r>
              <a:rPr lang="en-GB" sz="1200" dirty="0"/>
              <a:t>				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B0C8692-7AFA-4582-B7FE-EE913CB22477}"/>
              </a:ext>
            </a:extLst>
          </p:cNvPr>
          <p:cNvSpPr txBox="1">
            <a:spLocks/>
          </p:cNvSpPr>
          <p:nvPr/>
        </p:nvSpPr>
        <p:spPr>
          <a:xfrm>
            <a:off x="21477" y="1727146"/>
            <a:ext cx="3835820" cy="41798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050" dirty="0" smtClean="0"/>
              <a:t>Datum workshopu</a:t>
            </a:r>
            <a:endParaRPr lang="en-GB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2C48F1-D174-469C-A8C1-33346D1573F0}"/>
              </a:ext>
            </a:extLst>
          </p:cNvPr>
          <p:cNvSpPr txBox="1"/>
          <p:nvPr/>
        </p:nvSpPr>
        <p:spPr>
          <a:xfrm>
            <a:off x="4275883" y="4605002"/>
            <a:ext cx="4825304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25" dirty="0" smtClean="0"/>
              <a:t>Na začátku workshopu vyznačte </a:t>
            </a:r>
            <a:r>
              <a:rPr lang="cs-CZ" sz="825" b="1" dirty="0" smtClean="0">
                <a:solidFill>
                  <a:srgbClr val="FF0000"/>
                </a:solidFill>
              </a:rPr>
              <a:t>červeně Vaši výchozí představu </a:t>
            </a:r>
            <a:r>
              <a:rPr lang="cs-CZ" sz="825" dirty="0" smtClean="0"/>
              <a:t>o poměrech mezi šesti </a:t>
            </a:r>
            <a:r>
              <a:rPr lang="cs-CZ" sz="825" smtClean="0"/>
              <a:t>způsoby učení. </a:t>
            </a:r>
            <a:r>
              <a:rPr lang="cs-CZ" sz="825" dirty="0" smtClean="0"/>
              <a:t>Pokud revidujete stávající předmět, vyznačte takto stav před revizí.</a:t>
            </a:r>
          </a:p>
          <a:p>
            <a:pPr algn="ctr"/>
            <a:r>
              <a:rPr lang="cs-CZ" sz="825" dirty="0" smtClean="0"/>
              <a:t>Na konci workshopu vyznačte </a:t>
            </a:r>
            <a:r>
              <a:rPr lang="cs-CZ" sz="825" b="1" dirty="0" smtClean="0">
                <a:solidFill>
                  <a:srgbClr val="0070C0"/>
                </a:solidFill>
              </a:rPr>
              <a:t>modře</a:t>
            </a:r>
            <a:r>
              <a:rPr lang="cs-CZ" sz="825" dirty="0" smtClean="0"/>
              <a:t>, </a:t>
            </a:r>
            <a:r>
              <a:rPr lang="cs-CZ" sz="825" b="1" dirty="0" smtClean="0">
                <a:solidFill>
                  <a:srgbClr val="0070C0"/>
                </a:solidFill>
              </a:rPr>
              <a:t>k jakým poměrům </a:t>
            </a:r>
            <a:r>
              <a:rPr lang="cs-CZ" sz="825" dirty="0" smtClean="0"/>
              <a:t>na šestici poloos </a:t>
            </a:r>
            <a:r>
              <a:rPr lang="cs-CZ" sz="825" b="1" dirty="0" smtClean="0">
                <a:solidFill>
                  <a:srgbClr val="0070C0"/>
                </a:solidFill>
              </a:rPr>
              <a:t>jste došli </a:t>
            </a:r>
            <a:r>
              <a:rPr lang="cs-CZ" sz="825" dirty="0" smtClean="0"/>
              <a:t>po shodě nad rozložením karet na velkoformátovém plánu předmětu. Nesnažte se kopírovat původní představu, ale vyznačit, k čemu jste došli tvořivým hledáním během workshopu.</a:t>
            </a:r>
            <a:endParaRPr lang="en-GB" sz="825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00E50C-B9DB-465F-B811-C96F5416B137}"/>
              </a:ext>
            </a:extLst>
          </p:cNvPr>
          <p:cNvSpPr txBox="1"/>
          <p:nvPr/>
        </p:nvSpPr>
        <p:spPr>
          <a:xfrm>
            <a:off x="4796695" y="4324269"/>
            <a:ext cx="3522713" cy="31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29" b="1" dirty="0" smtClean="0"/>
              <a:t>Poměr mezi šesti </a:t>
            </a:r>
            <a:r>
              <a:rPr lang="cs-CZ" sz="1429" b="1" dirty="0" smtClean="0"/>
              <a:t>způsoby učení</a:t>
            </a:r>
            <a:endParaRPr lang="en-GB" sz="1429" b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FE8DFED-9E4D-4950-AEFF-876B5885F8B3}"/>
              </a:ext>
            </a:extLst>
          </p:cNvPr>
          <p:cNvGrpSpPr/>
          <p:nvPr/>
        </p:nvGrpSpPr>
        <p:grpSpPr>
          <a:xfrm>
            <a:off x="5378536" y="5583503"/>
            <a:ext cx="2161478" cy="207758"/>
            <a:chOff x="11516076" y="7285160"/>
            <a:chExt cx="3100162" cy="22244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1CB686C-7870-47C1-A1B7-31F0F0FC49F8}"/>
                </a:ext>
              </a:extLst>
            </p:cNvPr>
            <p:cNvCxnSpPr/>
            <p:nvPr/>
          </p:nvCxnSpPr>
          <p:spPr>
            <a:xfrm flipV="1">
              <a:off x="11516076" y="7389296"/>
              <a:ext cx="3099061" cy="7084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BAED13D-7984-42DC-A2A5-09B871AAA366}"/>
                </a:ext>
              </a:extLst>
            </p:cNvPr>
            <p:cNvCxnSpPr/>
            <p:nvPr/>
          </p:nvCxnSpPr>
          <p:spPr>
            <a:xfrm rot="10763677">
              <a:off x="140490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8F0FD61-699B-4855-8BEE-68AA4BD25433}"/>
                </a:ext>
              </a:extLst>
            </p:cNvPr>
            <p:cNvCxnSpPr/>
            <p:nvPr/>
          </p:nvCxnSpPr>
          <p:spPr>
            <a:xfrm rot="10763677">
              <a:off x="13424903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DCD3FB-663E-4590-BA99-0537A7743796}"/>
                </a:ext>
              </a:extLst>
            </p:cNvPr>
            <p:cNvCxnSpPr/>
            <p:nvPr/>
          </p:nvCxnSpPr>
          <p:spPr>
            <a:xfrm rot="10763677">
              <a:off x="1279781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47F1DDD-DCFD-44F1-979D-A95E16F67977}"/>
                </a:ext>
              </a:extLst>
            </p:cNvPr>
            <p:cNvCxnSpPr/>
            <p:nvPr/>
          </p:nvCxnSpPr>
          <p:spPr>
            <a:xfrm rot="10763677">
              <a:off x="121736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4080472-19BA-4D5D-BBFB-E32700FA39DD}"/>
                </a:ext>
              </a:extLst>
            </p:cNvPr>
            <p:cNvCxnSpPr/>
            <p:nvPr/>
          </p:nvCxnSpPr>
          <p:spPr>
            <a:xfrm rot="10763677">
              <a:off x="13737974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03DBF3F-233F-4ACC-9E8D-12CDBB43E918}"/>
                </a:ext>
              </a:extLst>
            </p:cNvPr>
            <p:cNvCxnSpPr/>
            <p:nvPr/>
          </p:nvCxnSpPr>
          <p:spPr>
            <a:xfrm rot="10763677">
              <a:off x="13113828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326E834-5C34-468C-8DD7-1390B6E9B4F0}"/>
                </a:ext>
              </a:extLst>
            </p:cNvPr>
            <p:cNvCxnSpPr/>
            <p:nvPr/>
          </p:nvCxnSpPr>
          <p:spPr>
            <a:xfrm rot="10763677">
              <a:off x="12486745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EB687BE-0CC7-4D66-8FB9-D1224D0E00CD}"/>
                </a:ext>
              </a:extLst>
            </p:cNvPr>
            <p:cNvCxnSpPr/>
            <p:nvPr/>
          </p:nvCxnSpPr>
          <p:spPr>
            <a:xfrm rot="10763677">
              <a:off x="14339452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6A9A1DE-B369-4EF8-9584-55F434BD36FD}"/>
                </a:ext>
              </a:extLst>
            </p:cNvPr>
            <p:cNvCxnSpPr/>
            <p:nvPr/>
          </p:nvCxnSpPr>
          <p:spPr>
            <a:xfrm rot="10763677">
              <a:off x="14616238" y="7285167"/>
              <a:ext cx="0" cy="20825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14E4A36-BC9D-4881-AFDE-CE877E642169}"/>
                </a:ext>
              </a:extLst>
            </p:cNvPr>
            <p:cNvCxnSpPr/>
            <p:nvPr/>
          </p:nvCxnSpPr>
          <p:spPr>
            <a:xfrm rot="10851423">
              <a:off x="11524560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937DB42-20AA-4405-B3E4-ED796369AC08}"/>
                </a:ext>
              </a:extLst>
            </p:cNvPr>
            <p:cNvCxnSpPr/>
            <p:nvPr/>
          </p:nvCxnSpPr>
          <p:spPr>
            <a:xfrm rot="10851423">
              <a:off x="11838887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14ED9F5-972F-4926-A1DA-5C80B08F88BE}"/>
                </a:ext>
              </a:extLst>
            </p:cNvPr>
            <p:cNvCxnSpPr/>
            <p:nvPr/>
          </p:nvCxnSpPr>
          <p:spPr>
            <a:xfrm rot="10851423">
              <a:off x="11517738" y="7285160"/>
              <a:ext cx="0" cy="222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D906FE59-BB48-4B4F-8F08-3F21FD171652}"/>
              </a:ext>
            </a:extLst>
          </p:cNvPr>
          <p:cNvSpPr txBox="1"/>
          <p:nvPr/>
        </p:nvSpPr>
        <p:spPr>
          <a:xfrm>
            <a:off x="4248733" y="6061746"/>
            <a:ext cx="4454396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25" b="1" dirty="0" smtClean="0">
                <a:solidFill>
                  <a:srgbClr val="FF0000"/>
                </a:solidFill>
              </a:rPr>
              <a:t>Červeně</a:t>
            </a:r>
            <a:r>
              <a:rPr lang="cs-CZ" sz="825" dirty="0" smtClean="0"/>
              <a:t> vyznačte poměr mezi distanční a prezenční výukou, jaký jste si na začátku představovali či jaký jste měli před revizí předmětu. </a:t>
            </a:r>
          </a:p>
          <a:p>
            <a:pPr algn="ctr"/>
            <a:r>
              <a:rPr lang="cs-CZ" sz="825" b="1" dirty="0" smtClean="0">
                <a:solidFill>
                  <a:srgbClr val="0070C0"/>
                </a:solidFill>
              </a:rPr>
              <a:t>Modře</a:t>
            </a:r>
            <a:r>
              <a:rPr lang="cs-CZ" sz="825" dirty="0" smtClean="0"/>
              <a:t> vyznačte poměr, k němuž jste došli na konci workshopu. </a:t>
            </a:r>
            <a:endParaRPr lang="en-GB" sz="825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2A81D0-E0FC-407D-B5EE-72FC1184B5D2}"/>
              </a:ext>
            </a:extLst>
          </p:cNvPr>
          <p:cNvSpPr txBox="1"/>
          <p:nvPr/>
        </p:nvSpPr>
        <p:spPr>
          <a:xfrm>
            <a:off x="7494357" y="5558560"/>
            <a:ext cx="16068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00" dirty="0" smtClean="0"/>
              <a:t>Prezenční výuka (face to face)</a:t>
            </a:r>
            <a:endParaRPr lang="en-GB" sz="9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A47A92F-BDE5-4EAE-AA56-1E2E1A083471}"/>
              </a:ext>
            </a:extLst>
          </p:cNvPr>
          <p:cNvSpPr txBox="1"/>
          <p:nvPr/>
        </p:nvSpPr>
        <p:spPr>
          <a:xfrm>
            <a:off x="4093876" y="5571798"/>
            <a:ext cx="13293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Online</a:t>
            </a:r>
            <a:r>
              <a:rPr lang="cs-CZ" sz="900" dirty="0" smtClean="0"/>
              <a:t> (distanční) výuka</a:t>
            </a:r>
            <a:endParaRPr lang="en-GB" sz="9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6C848E-D2FC-478D-B822-5BCBC71A20E6}"/>
              </a:ext>
            </a:extLst>
          </p:cNvPr>
          <p:cNvSpPr txBox="1"/>
          <p:nvPr/>
        </p:nvSpPr>
        <p:spPr>
          <a:xfrm>
            <a:off x="5423254" y="5826780"/>
            <a:ext cx="21852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/>
              <a:t>Poměr mezi distanční a prezenční výukou</a:t>
            </a:r>
            <a:endParaRPr lang="en-GB" sz="900" b="1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5ECCD6B-158F-4406-8F00-6DF5CE1BB8D9}"/>
              </a:ext>
            </a:extLst>
          </p:cNvPr>
          <p:cNvGrpSpPr/>
          <p:nvPr/>
        </p:nvGrpSpPr>
        <p:grpSpPr>
          <a:xfrm>
            <a:off x="34165" y="2542960"/>
            <a:ext cx="4059711" cy="2882044"/>
            <a:chOff x="29689" y="2460423"/>
            <a:chExt cx="3827607" cy="2601697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18A15BE8-B947-4373-BAD0-75BD8F5AD9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785" r="-1"/>
            <a:stretch/>
          </p:blipFill>
          <p:spPr>
            <a:xfrm>
              <a:off x="29689" y="2460423"/>
              <a:ext cx="3827607" cy="2601697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AAE2D29-06AF-4103-B386-069261BC9657}"/>
                </a:ext>
              </a:extLst>
            </p:cNvPr>
            <p:cNvSpPr/>
            <p:nvPr/>
          </p:nvSpPr>
          <p:spPr>
            <a:xfrm>
              <a:off x="122222" y="4573379"/>
              <a:ext cx="87965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GB" sz="1200" b="1" dirty="0"/>
                <a:t>@ABC_LD</a:t>
              </a:r>
            </a:p>
          </p:txBody>
        </p:sp>
      </p:grpSp>
      <p:pic>
        <p:nvPicPr>
          <p:cNvPr id="39" name="Picture 38" descr="http://mirrors.creativecommons.org/presskit/buttons/88x31/png/by-nc-sa.png">
            <a:extLst>
              <a:ext uri="{FF2B5EF4-FFF2-40B4-BE49-F238E27FC236}">
                <a16:creationId xmlns:a16="http://schemas.microsoft.com/office/drawing/2014/main" id="{B6D79AA4-C715-4FC8-81DC-F8A6B3D1E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19" y="6361947"/>
            <a:ext cx="1343386" cy="47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LEFTLogoBeneficairesErasmus-med.jpg">
            <a:extLst>
              <a:ext uri="{FF2B5EF4-FFF2-40B4-BE49-F238E27FC236}">
                <a16:creationId xmlns:a16="http://schemas.microsoft.com/office/drawing/2014/main" id="{C1EC47E0-D9A4-456D-A045-7C530534E5E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69"/>
          <a:stretch/>
        </p:blipFill>
        <p:spPr>
          <a:xfrm>
            <a:off x="1443327" y="5548230"/>
            <a:ext cx="2349693" cy="6480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FC4C782-4ACD-4AAE-9CE2-FF26834EBEFE}"/>
              </a:ext>
            </a:extLst>
          </p:cNvPr>
          <p:cNvSpPr txBox="1"/>
          <p:nvPr/>
        </p:nvSpPr>
        <p:spPr>
          <a:xfrm>
            <a:off x="251529" y="5699695"/>
            <a:ext cx="1330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@ABCtoVLE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20E042-D3A2-452E-A7CC-E4D740D8FF61}"/>
              </a:ext>
            </a:extLst>
          </p:cNvPr>
          <p:cNvSpPr txBox="1"/>
          <p:nvPr/>
        </p:nvSpPr>
        <p:spPr>
          <a:xfrm>
            <a:off x="930807" y="4877253"/>
            <a:ext cx="951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@ABCtoVLE</a:t>
            </a:r>
          </a:p>
        </p:txBody>
      </p:sp>
      <p:grpSp>
        <p:nvGrpSpPr>
          <p:cNvPr id="81" name="Skupina 80"/>
          <p:cNvGrpSpPr/>
          <p:nvPr/>
        </p:nvGrpSpPr>
        <p:grpSpPr>
          <a:xfrm>
            <a:off x="4572000" y="453961"/>
            <a:ext cx="4421367" cy="3683910"/>
            <a:chOff x="4572000" y="453961"/>
            <a:chExt cx="4421367" cy="368391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3831E78-1D8B-4B8A-A628-068CC34113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4582" y="796970"/>
              <a:ext cx="2610257" cy="3003230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CD3391-196A-4D8F-8243-87EA80CBFC23}"/>
                </a:ext>
              </a:extLst>
            </p:cNvPr>
            <p:cNvSpPr txBox="1"/>
            <p:nvPr/>
          </p:nvSpPr>
          <p:spPr>
            <a:xfrm>
              <a:off x="5672691" y="453961"/>
              <a:ext cx="1569030" cy="307777"/>
            </a:xfrm>
            <a:prstGeom prst="rect">
              <a:avLst/>
            </a:prstGeom>
            <a:solidFill>
              <a:srgbClr val="A2F5E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/>
                <a:t>Získávání znalostí</a:t>
              </a:r>
              <a:endParaRPr lang="en-GB" sz="14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30BF04B-608A-4238-A0BD-6A07D806B246}"/>
                </a:ext>
              </a:extLst>
            </p:cNvPr>
            <p:cNvSpPr txBox="1"/>
            <p:nvPr/>
          </p:nvSpPr>
          <p:spPr>
            <a:xfrm>
              <a:off x="5849980" y="3830094"/>
              <a:ext cx="1378276" cy="307777"/>
            </a:xfrm>
            <a:prstGeom prst="rect">
              <a:avLst/>
            </a:prstGeom>
            <a:solidFill>
              <a:srgbClr val="F8807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/>
                <a:t>Prozkoumávání</a:t>
              </a:r>
              <a:endParaRPr lang="en-GB" sz="14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A5CEF99-623E-46FF-9A97-BD8A8786AEB1}"/>
                </a:ext>
              </a:extLst>
            </p:cNvPr>
            <p:cNvSpPr txBox="1"/>
            <p:nvPr/>
          </p:nvSpPr>
          <p:spPr>
            <a:xfrm>
              <a:off x="4572000" y="1136233"/>
              <a:ext cx="1198158" cy="307777"/>
            </a:xfrm>
            <a:prstGeom prst="rect">
              <a:avLst/>
            </a:prstGeom>
            <a:solidFill>
              <a:srgbClr val="BDEA7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/>
                <a:t>Tvorba</a:t>
              </a:r>
              <a:endParaRPr lang="en-GB" sz="14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5801B86-2DFC-40B8-8794-61E417F8B8A3}"/>
                </a:ext>
              </a:extLst>
            </p:cNvPr>
            <p:cNvSpPr txBox="1"/>
            <p:nvPr/>
          </p:nvSpPr>
          <p:spPr>
            <a:xfrm>
              <a:off x="4572000" y="3109935"/>
              <a:ext cx="1155306" cy="307777"/>
            </a:xfrm>
            <a:prstGeom prst="rect">
              <a:avLst/>
            </a:prstGeom>
            <a:solidFill>
              <a:srgbClr val="BB98D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P</a:t>
              </a:r>
              <a:r>
                <a:rPr lang="cs-CZ" sz="1400" dirty="0" err="1" smtClean="0"/>
                <a:t>rocvičování</a:t>
              </a:r>
              <a:endParaRPr lang="en-GB" sz="14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4CC0A5C-0654-46ED-96E2-DDECA5A6E148}"/>
                </a:ext>
              </a:extLst>
            </p:cNvPr>
            <p:cNvSpPr txBox="1"/>
            <p:nvPr/>
          </p:nvSpPr>
          <p:spPr>
            <a:xfrm>
              <a:off x="7662154" y="3083492"/>
              <a:ext cx="1331213" cy="307777"/>
            </a:xfrm>
            <a:prstGeom prst="rect">
              <a:avLst/>
            </a:prstGeom>
            <a:solidFill>
              <a:srgbClr val="7AAEE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Dis</a:t>
              </a:r>
              <a:r>
                <a:rPr lang="cs-CZ" sz="1400" smtClean="0"/>
                <a:t>kuse</a:t>
              </a:r>
              <a:endParaRPr lang="en-GB" sz="14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66E3A2D-F063-4B13-8A8D-99FFBCD5B4D4}"/>
                </a:ext>
              </a:extLst>
            </p:cNvPr>
            <p:cNvSpPr txBox="1"/>
            <p:nvPr/>
          </p:nvSpPr>
          <p:spPr>
            <a:xfrm>
              <a:off x="7635968" y="1136233"/>
              <a:ext cx="1346487" cy="307777"/>
            </a:xfrm>
            <a:prstGeom prst="rect">
              <a:avLst/>
            </a:prstGeom>
            <a:solidFill>
              <a:srgbClr val="FFD21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/>
                <a:t>Spolupráce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659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213</Words>
  <Application>Microsoft Office PowerPoint</Application>
  <PresentationFormat>Předvádění na obrazovce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Arena Blended Connected (ABC) workshop pro navržení hrubé podoby předmětu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Arena Blended Connected (ABC) learning design workshop</dc:title>
  <dc:creator>Natasa Perovic</dc:creator>
  <cp:lastModifiedBy>lfukpl\tonar</cp:lastModifiedBy>
  <cp:revision>11</cp:revision>
  <dcterms:created xsi:type="dcterms:W3CDTF">2019-05-03T12:26:41Z</dcterms:created>
  <dcterms:modified xsi:type="dcterms:W3CDTF">2020-09-23T18:23:09Z</dcterms:modified>
</cp:coreProperties>
</file>